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4" r:id="rId4"/>
    <p:sldId id="265" r:id="rId5"/>
    <p:sldId id="267" r:id="rId6"/>
    <p:sldId id="268" r:id="rId7"/>
    <p:sldId id="271" r:id="rId8"/>
    <p:sldId id="269" r:id="rId9"/>
    <p:sldId id="296" r:id="rId10"/>
    <p:sldId id="302" r:id="rId11"/>
    <p:sldId id="277" r:id="rId12"/>
    <p:sldId id="283" r:id="rId13"/>
    <p:sldId id="306" r:id="rId14"/>
    <p:sldId id="281" r:id="rId15"/>
    <p:sldId id="279" r:id="rId16"/>
    <p:sldId id="282" r:id="rId17"/>
    <p:sldId id="278" r:id="rId18"/>
    <p:sldId id="305" r:id="rId19"/>
    <p:sldId id="280" r:id="rId20"/>
    <p:sldId id="286" r:id="rId21"/>
    <p:sldId id="285" r:id="rId22"/>
    <p:sldId id="303" r:id="rId23"/>
    <p:sldId id="287" r:id="rId24"/>
    <p:sldId id="288" r:id="rId25"/>
    <p:sldId id="284" r:id="rId26"/>
    <p:sldId id="289" r:id="rId27"/>
    <p:sldId id="294" r:id="rId28"/>
    <p:sldId id="304" r:id="rId29"/>
    <p:sldId id="307" r:id="rId30"/>
    <p:sldId id="308" r:id="rId31"/>
    <p:sldId id="291" r:id="rId32"/>
    <p:sldId id="293" r:id="rId33"/>
    <p:sldId id="295" r:id="rId34"/>
    <p:sldId id="292" r:id="rId35"/>
    <p:sldId id="310" r:id="rId36"/>
    <p:sldId id="309" r:id="rId37"/>
    <p:sldId id="270" r:id="rId38"/>
    <p:sldId id="298" r:id="rId39"/>
    <p:sldId id="297" r:id="rId40"/>
    <p:sldId id="301" r:id="rId41"/>
    <p:sldId id="263" r:id="rId4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2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2520000"/>
            <a:ext cx="7560000" cy="1800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buNone/>
              <a:defRPr sz="52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Tytuł prezentacji            - do 52 pkt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99" y="5934864"/>
            <a:ext cx="7560000" cy="442639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dodatkowe informacje/autor/ do 24 pkt</a:t>
            </a:r>
          </a:p>
        </p:txBody>
      </p:sp>
      <p:sp>
        <p:nvSpPr>
          <p:cNvPr id="9" name="Symbol zastępczy daty 5"/>
          <p:cNvSpPr txBox="1">
            <a:spLocks/>
          </p:cNvSpPr>
          <p:nvPr userDrawn="1"/>
        </p:nvSpPr>
        <p:spPr>
          <a:xfrm>
            <a:off x="6493624" y="398190"/>
            <a:ext cx="20574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28F1CD8-5837-4585-B2F3-8BD23ED19B2E}" type="datetimeFigureOut">
              <a:rPr lang="pl-PL" sz="1050" baseline="0" smtClean="0">
                <a:solidFill>
                  <a:srgbClr val="0067B2"/>
                </a:solidFill>
                <a:latin typeface="Arial" panose="020B0604020202020204" pitchFamily="34" charset="0"/>
              </a:rPr>
              <a:pPr algn="r"/>
              <a:t>29.05.2019</a:t>
            </a:fld>
            <a:endParaRPr lang="pl-PL" sz="1050" baseline="0" dirty="0">
              <a:solidFill>
                <a:srgbClr val="0067B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2520000"/>
            <a:ext cx="7399338" cy="23684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sz="5200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Tytuł rozdziału - do 52pkt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 hasCustomPrompt="1"/>
          </p:nvPr>
        </p:nvSpPr>
        <p:spPr>
          <a:xfrm>
            <a:off x="1080001" y="448262"/>
            <a:ext cx="2385400" cy="42536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rgbClr val="0067B2"/>
                </a:solidFill>
              </a:defRPr>
            </a:lvl1pPr>
          </a:lstStyle>
          <a:p>
            <a:pPr lvl="0"/>
            <a:r>
              <a:rPr lang="pl-PL" dirty="0"/>
              <a:t>Miejsce na dodatkowy opis</a:t>
            </a:r>
          </a:p>
        </p:txBody>
      </p:sp>
    </p:spTree>
    <p:extLst>
      <p:ext uri="{BB962C8B-B14F-4D97-AF65-F5344CB8AC3E}">
        <p14:creationId xmlns:p14="http://schemas.microsoft.com/office/powerpoint/2010/main" val="323385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wzór 1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846274"/>
            <a:ext cx="7399338" cy="459529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0" i="0" baseline="0">
                <a:solidFill>
                  <a:srgbClr val="0067B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Treść: do 24 pkt./interlinia 30pkt.</a:t>
            </a:r>
          </a:p>
        </p:txBody>
      </p:sp>
      <p:sp>
        <p:nvSpPr>
          <p:cNvPr id="3" name="Symbol zastępczy tekstu 3"/>
          <p:cNvSpPr>
            <a:spLocks noGrp="1"/>
          </p:cNvSpPr>
          <p:nvPr>
            <p:ph type="body" sz="quarter" idx="11" hasCustomPrompt="1"/>
          </p:nvPr>
        </p:nvSpPr>
        <p:spPr>
          <a:xfrm>
            <a:off x="1080001" y="448262"/>
            <a:ext cx="2385400" cy="42536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rgbClr val="0067B2"/>
                </a:solidFill>
              </a:defRPr>
            </a:lvl1pPr>
          </a:lstStyle>
          <a:p>
            <a:pPr lvl="0"/>
            <a:r>
              <a:rPr lang="pl-PL" dirty="0"/>
              <a:t>Miejsce na dodatkowy opis</a:t>
            </a:r>
          </a:p>
        </p:txBody>
      </p:sp>
    </p:spTree>
    <p:extLst>
      <p:ext uri="{BB962C8B-B14F-4D97-AF65-F5344CB8AC3E}">
        <p14:creationId xmlns:p14="http://schemas.microsoft.com/office/powerpoint/2010/main" val="320178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wzór 2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846274"/>
            <a:ext cx="7399338" cy="459529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0" i="0" baseline="0">
                <a:solidFill>
                  <a:srgbClr val="0067B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Treść: do 24 pkt./interlinia 30pkt.</a:t>
            </a:r>
          </a:p>
        </p:txBody>
      </p:sp>
      <p:sp>
        <p:nvSpPr>
          <p:cNvPr id="3" name="Symbol zastępczy tekstu 3"/>
          <p:cNvSpPr>
            <a:spLocks noGrp="1"/>
          </p:cNvSpPr>
          <p:nvPr>
            <p:ph type="body" sz="quarter" idx="11" hasCustomPrompt="1"/>
          </p:nvPr>
        </p:nvSpPr>
        <p:spPr>
          <a:xfrm>
            <a:off x="1080001" y="448262"/>
            <a:ext cx="2385400" cy="42536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rgbClr val="0067B2"/>
                </a:solidFill>
              </a:defRPr>
            </a:lvl1pPr>
          </a:lstStyle>
          <a:p>
            <a:pPr lvl="0"/>
            <a:r>
              <a:rPr lang="pl-PL" dirty="0"/>
              <a:t>Miejsce na dodatkowy opis</a:t>
            </a:r>
          </a:p>
        </p:txBody>
      </p:sp>
    </p:spTree>
    <p:extLst>
      <p:ext uri="{BB962C8B-B14F-4D97-AF65-F5344CB8AC3E}">
        <p14:creationId xmlns:p14="http://schemas.microsoft.com/office/powerpoint/2010/main" val="364378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wzór 3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846274"/>
            <a:ext cx="7399338" cy="459529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Treść: do 24 pkt./interlinia 30pkt.</a:t>
            </a:r>
          </a:p>
        </p:txBody>
      </p:sp>
      <p:sp>
        <p:nvSpPr>
          <p:cNvPr id="7" name="Symbol zastępczy tekstu 3"/>
          <p:cNvSpPr>
            <a:spLocks noGrp="1"/>
          </p:cNvSpPr>
          <p:nvPr>
            <p:ph type="body" sz="quarter" idx="11" hasCustomPrompt="1"/>
          </p:nvPr>
        </p:nvSpPr>
        <p:spPr>
          <a:xfrm>
            <a:off x="1080001" y="448262"/>
            <a:ext cx="2385400" cy="42536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rgbClr val="0067B2"/>
                </a:solidFill>
              </a:defRPr>
            </a:lvl1pPr>
          </a:lstStyle>
          <a:p>
            <a:pPr lvl="0"/>
            <a:r>
              <a:rPr lang="pl-PL" dirty="0"/>
              <a:t>Miejsce na dodatkowy opis</a:t>
            </a:r>
          </a:p>
        </p:txBody>
      </p:sp>
    </p:spTree>
    <p:extLst>
      <p:ext uri="{BB962C8B-B14F-4D97-AF65-F5344CB8AC3E}">
        <p14:creationId xmlns:p14="http://schemas.microsoft.com/office/powerpoint/2010/main" val="336028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2520000"/>
            <a:ext cx="7560000" cy="1800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buNone/>
              <a:defRPr sz="5200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Dziękuję za uwagę         – do 52pkt</a:t>
            </a:r>
          </a:p>
        </p:txBody>
      </p:sp>
      <p:sp>
        <p:nvSpPr>
          <p:cNvPr id="3" name="Symbol zastępczy tekstu 3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99" y="5934864"/>
            <a:ext cx="7560000" cy="442639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dodatkowe informacje/autor/ do 24 pkt</a:t>
            </a:r>
          </a:p>
        </p:txBody>
      </p:sp>
    </p:spTree>
    <p:extLst>
      <p:ext uri="{BB962C8B-B14F-4D97-AF65-F5344CB8AC3E}">
        <p14:creationId xmlns:p14="http://schemas.microsoft.com/office/powerpoint/2010/main" val="377911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03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F1CD8-5837-4585-B2F3-8BD23ED19B2E}" type="datetimeFigureOut">
              <a:rPr lang="pl-PL" smtClean="0"/>
              <a:t>29.05.2019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F40F9-D8EF-48AE-8C5D-F34F6391C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70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1" r:id="rId6"/>
    <p:sldLayoutId id="214748367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jpeg"/><Relationship Id="rId7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6.png"/><Relationship Id="rId7" Type="http://schemas.openxmlformats.org/officeDocument/2006/relationships/image" Target="../media/image2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png"/><Relationship Id="rId7" Type="http://schemas.openxmlformats.org/officeDocument/2006/relationships/image" Target="../media/image2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6.png"/><Relationship Id="rId7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6.png"/><Relationship Id="rId7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6.png"/><Relationship Id="rId7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6.png"/><Relationship Id="rId7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png"/><Relationship Id="rId7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6.png"/><Relationship Id="rId7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2546376"/>
            <a:ext cx="7560000" cy="1800000"/>
          </a:xfrm>
        </p:spPr>
        <p:txBody>
          <a:bodyPr/>
          <a:lstStyle/>
          <a:p>
            <a:r>
              <a:rPr lang="pl-PL" sz="5400" dirty="0"/>
              <a:t>Projekty grantowe w województwie śląskim</a:t>
            </a:r>
            <a:endParaRPr lang="pl-PL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body" sz="quarter" idx="11"/>
          </p:nvPr>
        </p:nvSpPr>
        <p:spPr bwMode="auto">
          <a:xfrm>
            <a:off x="0" y="5395913"/>
            <a:ext cx="9143999" cy="14620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l-PL" sz="1100" b="1" i="1" dirty="0">
                <a:solidFill>
                  <a:schemeClr val="tx1"/>
                </a:solidFill>
              </a:rPr>
              <a:t>                       </a:t>
            </a:r>
          </a:p>
          <a:p>
            <a:endParaRPr lang="pl-PL" sz="1100" b="1" i="1" dirty="0">
              <a:solidFill>
                <a:schemeClr val="tx1"/>
              </a:solidFill>
            </a:endParaRPr>
          </a:p>
          <a:p>
            <a:endParaRPr lang="pl-PL" sz="1100" b="1" i="1" dirty="0">
              <a:solidFill>
                <a:schemeClr val="tx1"/>
              </a:solidFill>
            </a:endParaRPr>
          </a:p>
          <a:p>
            <a:pPr algn="ctr"/>
            <a:r>
              <a:rPr lang="pl-PL" sz="1100" b="1" i="1" dirty="0">
                <a:solidFill>
                  <a:schemeClr val="tx1"/>
                </a:solidFill>
              </a:rPr>
              <a:t>                 </a:t>
            </a:r>
            <a:r>
              <a:rPr lang="pl-PL" sz="800" b="1" i="1" dirty="0">
                <a:solidFill>
                  <a:schemeClr val="tx1"/>
                </a:solidFill>
              </a:rPr>
              <a:t>„Europejski Fundusz Rolny na rzecz Rozwoju Obszarów Wiejskich: Europa Inwestująca w obszary wiejskie”</a:t>
            </a:r>
          </a:p>
          <a:p>
            <a:pPr algn="ctr"/>
            <a:r>
              <a:rPr lang="pl-PL" sz="800" b="1" dirty="0">
                <a:solidFill>
                  <a:schemeClr val="tx1"/>
                </a:solidFill>
              </a:rPr>
              <a:t>Instytucja Zarządzająca Programem Rozwoju Obszarów Wiejskich na lata 2014-2020 – Minister Rolnictwa i Rozwoju Wsi. Materiał opracowany przez ……..</a:t>
            </a:r>
          </a:p>
          <a:p>
            <a:pPr algn="ctr"/>
            <a:r>
              <a:rPr lang="pl-PL" sz="800" b="1" dirty="0">
                <a:solidFill>
                  <a:schemeClr val="tx1"/>
                </a:solidFill>
              </a:rPr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800" b="1" dirty="0">
                <a:solidFill>
                  <a:schemeClr val="tx1"/>
                </a:solidFill>
              </a:rPr>
              <a:t>Programu Rozwoju Obszarów Wiejskich na lata 2014-2020</a:t>
            </a:r>
            <a:endParaRPr lang="pl-PL" sz="800" dirty="0">
              <a:solidFill>
                <a:schemeClr val="tx1"/>
              </a:solidFill>
            </a:endParaRPr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921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r>
              <a:rPr lang="pl-PL" sz="3200" dirty="0">
                <a:solidFill>
                  <a:srgbClr val="00B0F0"/>
                </a:solidFill>
              </a:rPr>
              <a:t>Przykłady projektów grantowych w województwie śląskim</a:t>
            </a:r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EA08615-FE77-4AAC-9CFC-9D0418E8E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446" y="453101"/>
            <a:ext cx="250567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76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664662" y="1308082"/>
            <a:ext cx="7622848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r>
              <a:rPr lang="pl-PL" sz="1400" b="1" dirty="0">
                <a:solidFill>
                  <a:srgbClr val="FF0000"/>
                </a:solidFill>
              </a:rPr>
              <a:t>LGD Ziemia Bielska</a:t>
            </a:r>
          </a:p>
          <a:p>
            <a:r>
              <a:rPr lang="pl-PL" sz="1400" b="1" dirty="0">
                <a:solidFill>
                  <a:srgbClr val="FF0000"/>
                </a:solidFill>
              </a:rPr>
              <a:t>Aktywni międzypokoleniowi </a:t>
            </a:r>
          </a:p>
          <a:p>
            <a:r>
              <a:rPr lang="pl-PL" sz="1400" dirty="0"/>
              <a:t>Konkurs ogłoszony na 100 000,00. Wpłynęło 6 wniosków na łączną kwotę 95 471,00.</a:t>
            </a:r>
          </a:p>
          <a:p>
            <a:r>
              <a:rPr lang="pl-PL" sz="1400" b="1" dirty="0" err="1"/>
              <a:t>Grantobiorcy</a:t>
            </a:r>
            <a:r>
              <a:rPr lang="pl-PL" sz="1400" dirty="0"/>
              <a:t>: 1 osoba fizyczna,5 organizacji pozarządowych. </a:t>
            </a:r>
          </a:p>
          <a:p>
            <a:r>
              <a:rPr lang="pl-PL" sz="1400" b="1" dirty="0"/>
              <a:t>Ogólny cel projektu: </a:t>
            </a:r>
            <a:r>
              <a:rPr lang="pl-PL" sz="1400" dirty="0"/>
              <a:t>Wzmacnianie kapitału społecznego poprzez organizację 13 wydarzeń aktywizujących młodzież w działania międzypokoleniowe. </a:t>
            </a:r>
          </a:p>
          <a:p>
            <a:r>
              <a:rPr lang="pl-PL" sz="1400" b="1" dirty="0"/>
              <a:t>Termin realizacji zadań</a:t>
            </a:r>
            <a:r>
              <a:rPr lang="pl-PL" sz="1400" dirty="0"/>
              <a:t>: lipiec - grudzień</a:t>
            </a:r>
            <a:r>
              <a:rPr lang="pl-PL" sz="1400" b="1" u="sng" dirty="0">
                <a:solidFill>
                  <a:srgbClr val="FF0000"/>
                </a:solidFill>
              </a:rPr>
              <a:t> </a:t>
            </a:r>
            <a:r>
              <a:rPr lang="pl-PL" sz="1400" dirty="0"/>
              <a:t>2018.</a:t>
            </a:r>
          </a:p>
          <a:p>
            <a:endParaRPr lang="pl-PL" sz="1400" b="1" dirty="0"/>
          </a:p>
          <a:p>
            <a:r>
              <a:rPr lang="pl-PL" sz="1400" b="1" dirty="0"/>
              <a:t>Zadania:</a:t>
            </a:r>
          </a:p>
          <a:p>
            <a:pPr lvl="0" algn="just"/>
            <a:r>
              <a:rPr lang="pl-PL" sz="1400" dirty="0"/>
              <a:t>1. Organizacja międzypokoleniowych warsztatów i turnieju gry w taroki. </a:t>
            </a:r>
          </a:p>
          <a:p>
            <a:pPr lvl="0" algn="just"/>
            <a:r>
              <a:rPr lang="pl-PL" sz="1400" dirty="0"/>
              <a:t>2. Badania etnograficzne, poszukiwanie informacji na temat lokalnych tradycji językowych w mieście Wilamowice realizowane poprzez wywiady społeczne (młodzi wypytują starszych). Efektem było wystawienie ciekawego międzypokoleniowego spektaklu na temat tradycji wesela wilamowskiego. </a:t>
            </a:r>
          </a:p>
          <a:p>
            <a:pPr lvl="0" algn="just"/>
            <a:r>
              <a:rPr lang="pl-PL" sz="1400" dirty="0"/>
              <a:t>3. Międzypokoleniowe zawody sportowe (spartakiada i mecz piłki nożnej). </a:t>
            </a:r>
          </a:p>
          <a:p>
            <a:pPr lvl="0" algn="just"/>
            <a:r>
              <a:rPr lang="pl-PL" sz="1400" dirty="0"/>
              <a:t>4. Międzypokoleniowy piknik rodzinny (Sportowe potyczki i warsztaty z rękodzieła dla dzieci i osób ze starszego pokolenia) </a:t>
            </a:r>
          </a:p>
          <a:p>
            <a:pPr lvl="0" algn="just"/>
            <a:r>
              <a:rPr lang="pl-PL" sz="1400" dirty="0"/>
              <a:t>5. Żywa lekcja historii i historyczna gra terenowa (inscenizacje historyczne, dioramy, pokazy mody z epoki). </a:t>
            </a:r>
          </a:p>
          <a:p>
            <a:pPr lvl="0" algn="just"/>
            <a:r>
              <a:rPr lang="pl-PL" sz="1400" dirty="0"/>
              <a:t>6. Piknik rodzinny</a:t>
            </a:r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91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Obraz zawierający budynek, grupa, zewnętrzne, podłoże&#10;&#10;Opis wygenerowany automatycznie">
            <a:extLst>
              <a:ext uri="{FF2B5EF4-FFF2-40B4-BE49-F238E27FC236}">
                <a16:creationId xmlns:a16="http://schemas.microsoft.com/office/drawing/2014/main" id="{5F3D029F-DEB3-473A-94A6-30F7E73ED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41" y="440437"/>
            <a:ext cx="3928008" cy="2946006"/>
          </a:xfrm>
          <a:prstGeom prst="rect">
            <a:avLst/>
          </a:prstGeom>
        </p:spPr>
      </p:pic>
      <p:pic>
        <p:nvPicPr>
          <p:cNvPr id="14" name="Obraz 13" descr="Obraz zawierający sufit, podłoże, wewnątrz, osoba&#10;&#10;Opis wygenerowany automatycznie">
            <a:extLst>
              <a:ext uri="{FF2B5EF4-FFF2-40B4-BE49-F238E27FC236}">
                <a16:creationId xmlns:a16="http://schemas.microsoft.com/office/drawing/2014/main" id="{647FED4F-82E9-4FAE-BD51-EB2799A91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60" y="2890607"/>
            <a:ext cx="3603941" cy="2400225"/>
          </a:xfrm>
          <a:prstGeom prst="rect">
            <a:avLst/>
          </a:prstGeom>
        </p:spPr>
      </p:pic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  <p:pic>
        <p:nvPicPr>
          <p:cNvPr id="4" name="Obraz 3" descr="Obraz zawierający zewnętrzne, osoba, podłoże, ssak&#10;&#10;Opis wygenerowany automatycznie">
            <a:extLst>
              <a:ext uri="{FF2B5EF4-FFF2-40B4-BE49-F238E27FC236}">
                <a16:creationId xmlns:a16="http://schemas.microsoft.com/office/drawing/2014/main" id="{ADA3EFCF-8575-4881-9F3A-EB9307B726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6" y="949367"/>
            <a:ext cx="3650143" cy="273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36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Obraz zawierający sufit, podłoże, wewnątrz, osoba&#10;&#10;Opis wygenerowany automatycznie">
            <a:extLst>
              <a:ext uri="{FF2B5EF4-FFF2-40B4-BE49-F238E27FC236}">
                <a16:creationId xmlns:a16="http://schemas.microsoft.com/office/drawing/2014/main" id="{647FED4F-82E9-4FAE-BD51-EB2799A91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60" y="2890607"/>
            <a:ext cx="3603941" cy="2400225"/>
          </a:xfrm>
          <a:prstGeom prst="rect">
            <a:avLst/>
          </a:prstGeom>
        </p:spPr>
      </p:pic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  <p:pic>
        <p:nvPicPr>
          <p:cNvPr id="12" name="Obraz 11" descr="Obraz zawierający osoba, drzewo, zewnętrzne, trawa&#10;&#10;Opis wygenerowany automatycznie">
            <a:extLst>
              <a:ext uri="{FF2B5EF4-FFF2-40B4-BE49-F238E27FC236}">
                <a16:creationId xmlns:a16="http://schemas.microsoft.com/office/drawing/2014/main" id="{88872921-C733-47B7-BE50-38E688DD72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55" y="1246513"/>
            <a:ext cx="6082056" cy="405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47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664662" y="1308082"/>
            <a:ext cx="762284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r>
              <a:rPr lang="pl-PL" sz="1400" b="1" dirty="0">
                <a:solidFill>
                  <a:srgbClr val="FF0000"/>
                </a:solidFill>
              </a:rPr>
              <a:t>LGD </a:t>
            </a:r>
            <a:r>
              <a:rPr lang="pl-PL" sz="1400" b="1" dirty="0" err="1">
                <a:solidFill>
                  <a:srgbClr val="FF0000"/>
                </a:solidFill>
              </a:rPr>
              <a:t>Lyskor</a:t>
            </a:r>
            <a:endParaRPr lang="pl-PL" sz="1400" b="1" dirty="0">
              <a:solidFill>
                <a:srgbClr val="FF0000"/>
              </a:solidFill>
            </a:endParaRPr>
          </a:p>
          <a:p>
            <a:r>
              <a:rPr lang="pl-PL" sz="1400" b="1" dirty="0" err="1">
                <a:solidFill>
                  <a:srgbClr val="FF0000"/>
                </a:solidFill>
              </a:rPr>
              <a:t>Lyskorski</a:t>
            </a:r>
            <a:r>
              <a:rPr lang="pl-PL" sz="1400" b="1" dirty="0">
                <a:solidFill>
                  <a:srgbClr val="FF0000"/>
                </a:solidFill>
              </a:rPr>
              <a:t> Inkubator Inicjatyw Lokalnych</a:t>
            </a:r>
          </a:p>
          <a:p>
            <a:endParaRPr lang="pl-PL" sz="1400" dirty="0"/>
          </a:p>
          <a:p>
            <a:pPr algn="just"/>
            <a:r>
              <a:rPr lang="pl-PL" sz="1400" dirty="0"/>
              <a:t>Konkurs ogłoszono na 67 500 zł i 6 zadań, wpłynęły 4 wniosków na łączną kwotę grantów 65 203 zł. </a:t>
            </a:r>
          </a:p>
          <a:p>
            <a:pPr algn="just"/>
            <a:r>
              <a:rPr lang="pl-PL" sz="1400" b="1" dirty="0" err="1"/>
              <a:t>Grantobiorcy</a:t>
            </a:r>
            <a:r>
              <a:rPr lang="pl-PL" sz="1400" b="1" dirty="0"/>
              <a:t>: </a:t>
            </a:r>
            <a:r>
              <a:rPr lang="pl-PL" sz="1400" dirty="0"/>
              <a:t>1 </a:t>
            </a:r>
            <a:r>
              <a:rPr lang="pl-PL" sz="1400" dirty="0" err="1"/>
              <a:t>jsfp</a:t>
            </a:r>
            <a:r>
              <a:rPr lang="pl-PL" sz="1400" dirty="0"/>
              <a:t>, 3 organizacje pozarządowe. </a:t>
            </a:r>
          </a:p>
          <a:p>
            <a:pPr algn="just"/>
            <a:r>
              <a:rPr lang="pl-PL" sz="1400" b="1" dirty="0"/>
              <a:t>Ogólny cel projektu: </a:t>
            </a:r>
            <a:r>
              <a:rPr lang="pl-PL" sz="1400" dirty="0"/>
              <a:t>rozwój aktywności społecznej i kulturalnej oraz zachowanie lokalnego dziedzictwa obszaru LGD LYSKOR poprzez realizacje inicjatyw lokalnych, w tym wyposażenie infrastruktury służącej zachowaniu lokalnego dziedzictwa.</a:t>
            </a:r>
          </a:p>
          <a:p>
            <a:pPr algn="just"/>
            <a:r>
              <a:rPr lang="pl-PL" sz="1400" b="1" dirty="0"/>
              <a:t>Termin realizacji zadań:  </a:t>
            </a:r>
            <a:r>
              <a:rPr lang="pl-PL" sz="1400" dirty="0"/>
              <a:t>grudzień 2018 – wrzesień 2019 r. </a:t>
            </a:r>
          </a:p>
          <a:p>
            <a:pPr algn="just"/>
            <a:endParaRPr lang="pl-PL" sz="1400" b="1" dirty="0"/>
          </a:p>
          <a:p>
            <a:pPr algn="just"/>
            <a:r>
              <a:rPr lang="pl-PL" sz="1400" b="1" dirty="0"/>
              <a:t>Zadania:</a:t>
            </a:r>
          </a:p>
          <a:p>
            <a:pPr algn="just"/>
            <a:r>
              <a:rPr lang="pl-PL" sz="1400" dirty="0"/>
              <a:t>W ramach zadań organizowane będą: spotkania mieszkańców podczas projekcji filmów, organizacji </a:t>
            </a:r>
            <a:r>
              <a:rPr lang="pl-PL" sz="1400" dirty="0" err="1"/>
              <a:t>slajdowiska</a:t>
            </a:r>
            <a:r>
              <a:rPr lang="pl-PL" sz="1400" dirty="0"/>
              <a:t>, warsztatów, wydarzenia związanego z lokalnymi legendami czy też pikniku historycznego bazującego na dorobku lokalnej kultury. Powstała w ramach jednego z zadań infrastruktura pozwoli na realizację podobnych inicjatyw w przyszłości, co realizuje ideę trwałości operacji. Wszystkie zadania, które składają się na niniejszą operację, skupiają mieszkańców, aktywizują ich i mobilizują do współpracy, w tym międzypokoleniowej.</a:t>
            </a:r>
          </a:p>
          <a:p>
            <a:pPr algn="just"/>
            <a:endParaRPr lang="pl-PL" sz="1400" dirty="0"/>
          </a:p>
          <a:p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7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  <p:pic>
        <p:nvPicPr>
          <p:cNvPr id="4" name="Obraz 3" descr="Obraz zawierający osoba, wewnątrz, ściana, podłoże&#10;&#10;Opis wygenerowany automatycznie">
            <a:extLst>
              <a:ext uri="{FF2B5EF4-FFF2-40B4-BE49-F238E27FC236}">
                <a16:creationId xmlns:a16="http://schemas.microsoft.com/office/drawing/2014/main" id="{F8A0926D-428C-45EA-82EA-F4ADB2B493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6" y="1130416"/>
            <a:ext cx="4572000" cy="3429000"/>
          </a:xfrm>
          <a:prstGeom prst="rect">
            <a:avLst/>
          </a:prstGeom>
        </p:spPr>
      </p:pic>
      <p:pic>
        <p:nvPicPr>
          <p:cNvPr id="12" name="Obraz 11" descr="Obraz zawierający osoba, wewnątrz, ściana, siedzi&#10;&#10;Opis wygenerowany automatycznie">
            <a:extLst>
              <a:ext uri="{FF2B5EF4-FFF2-40B4-BE49-F238E27FC236}">
                <a16:creationId xmlns:a16="http://schemas.microsoft.com/office/drawing/2014/main" id="{31933D8D-D620-4014-BCFC-92D229DD35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63" y="1963553"/>
            <a:ext cx="4338502" cy="32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84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664662" y="1308082"/>
            <a:ext cx="7682384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r>
              <a:rPr lang="pl-PL" sz="1400" b="1" dirty="0">
                <a:solidFill>
                  <a:srgbClr val="FF0000"/>
                </a:solidFill>
              </a:rPr>
              <a:t>LGD Ziemia pszczyńska</a:t>
            </a:r>
          </a:p>
          <a:p>
            <a:r>
              <a:rPr lang="pl-PL" sz="1400" b="1" dirty="0">
                <a:solidFill>
                  <a:srgbClr val="FF0000"/>
                </a:solidFill>
              </a:rPr>
              <a:t>Społeczność siłą rozwoju – integracja społeczna</a:t>
            </a:r>
          </a:p>
          <a:p>
            <a:pPr algn="just"/>
            <a:r>
              <a:rPr lang="pl-PL" sz="1400" dirty="0"/>
              <a:t>Konkurs ogłoszony na 200 000 zł. Założono 16 zadań, wpłynęły 18 wniosków na łączną kwotę 216 507 zł </a:t>
            </a:r>
          </a:p>
          <a:p>
            <a:pPr algn="just"/>
            <a:r>
              <a:rPr lang="pl-PL" sz="1400" b="1" dirty="0" err="1"/>
              <a:t>Grantobiorcy</a:t>
            </a:r>
            <a:r>
              <a:rPr lang="pl-PL" sz="1400" dirty="0"/>
              <a:t>:  2 osoby fizyczne, 1 </a:t>
            </a:r>
            <a:r>
              <a:rPr lang="pl-PL" sz="1400" dirty="0" err="1"/>
              <a:t>jsfp</a:t>
            </a:r>
            <a:r>
              <a:rPr lang="pl-PL" sz="1400" dirty="0"/>
              <a:t>, 10 organizacji pozarządowych, 3 jednostki nieposiadające osobowości prawnej</a:t>
            </a:r>
          </a:p>
          <a:p>
            <a:pPr algn="just"/>
            <a:r>
              <a:rPr lang="pl-PL" sz="1400" b="1" dirty="0"/>
              <a:t>Ogólny cel projektu: </a:t>
            </a:r>
            <a:r>
              <a:rPr lang="pl-PL" sz="1400" dirty="0"/>
              <a:t>Projekt grantowy jest realizowany z zakresu wzmacniania kapitału. Celem jest aktywizacja i integracja mieszkańców. Operacja polega na organizacji przez podmioty aktywizujące i integrujące społeczność lokalną obszaru LSR różnego rodzaju wydarzeń przyczyniających się do wzmocnienia kapitału społecznego. </a:t>
            </a:r>
          </a:p>
          <a:p>
            <a:pPr algn="just"/>
            <a:r>
              <a:rPr lang="pl-PL" sz="1400" b="1" dirty="0"/>
              <a:t>Termin realizacji zadań</a:t>
            </a:r>
            <a:r>
              <a:rPr lang="pl-PL" sz="1400" dirty="0"/>
              <a:t>: wrzesień 2018-czerwiec 2019</a:t>
            </a:r>
          </a:p>
          <a:p>
            <a:pPr algn="just"/>
            <a:endParaRPr lang="pl-PL" sz="1400" b="1" dirty="0"/>
          </a:p>
          <a:p>
            <a:pPr algn="just"/>
            <a:r>
              <a:rPr lang="pl-PL" sz="1400" b="1" dirty="0"/>
              <a:t>Zadania:</a:t>
            </a:r>
          </a:p>
          <a:p>
            <a:pPr algn="just"/>
            <a:r>
              <a:rPr lang="pl-PL" sz="1400" dirty="0"/>
              <a:t>W ramach zadań przewiduje się organizację różnego rodzaju warsztatów i szkoleń dla dzieci i dorosłych, koncertów, wystaw, aktywności na świeżym powietrzu, wieczoru regionalnego, zawodów sportowych, wyjazdów, pikników rodzinnych, festynów, uwiecznione zostaną sceny z życia domowego jak i język i stroje w serii filmów obrazujących dawne życie na wsi, przewidziana jest też rekonstrukcja Powstań Śląskich, oraz przegląd pieśni regionalnych. </a:t>
            </a:r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44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  <p:pic>
        <p:nvPicPr>
          <p:cNvPr id="12" name="Obraz 11" descr="Obraz zawierający ściana, budynek, podłoże, stojące&#10;&#10;Opis wygenerowany automatycznie">
            <a:extLst>
              <a:ext uri="{FF2B5EF4-FFF2-40B4-BE49-F238E27FC236}">
                <a16:creationId xmlns:a16="http://schemas.microsoft.com/office/drawing/2014/main" id="{79C0C3F5-63F1-4391-B774-16B13C3A97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63" y="1765310"/>
            <a:ext cx="4336590" cy="2888169"/>
          </a:xfrm>
          <a:prstGeom prst="rect">
            <a:avLst/>
          </a:prstGeom>
        </p:spPr>
      </p:pic>
      <p:pic>
        <p:nvPicPr>
          <p:cNvPr id="14" name="Obraz 13" descr="Obraz zawierający niebo, zewnętrzne, budynek, podłoże&#10;&#10;Opis wygenerowany automatycznie">
            <a:extLst>
              <a:ext uri="{FF2B5EF4-FFF2-40B4-BE49-F238E27FC236}">
                <a16:creationId xmlns:a16="http://schemas.microsoft.com/office/drawing/2014/main" id="{80556F75-3393-4274-8D08-50E8000E87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5" y="1765311"/>
            <a:ext cx="4336590" cy="288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92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  <p:pic>
        <p:nvPicPr>
          <p:cNvPr id="16" name="Obraz 15" descr="Obraz zawierający osoba, wewnątrz, ściana&#10;&#10;Opis wygenerowany automatycznie">
            <a:extLst>
              <a:ext uri="{FF2B5EF4-FFF2-40B4-BE49-F238E27FC236}">
                <a16:creationId xmlns:a16="http://schemas.microsoft.com/office/drawing/2014/main" id="{51F49DD3-3CF4-40D7-A0C2-396825CB03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19" y="1658501"/>
            <a:ext cx="5490162" cy="365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56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b="1" dirty="0">
              <a:solidFill>
                <a:srgbClr val="FF0000"/>
              </a:solidFill>
            </a:endParaRPr>
          </a:p>
          <a:p>
            <a:r>
              <a:rPr lang="pl-PL" sz="1400" b="1" dirty="0">
                <a:solidFill>
                  <a:srgbClr val="FF0000"/>
                </a:solidFill>
              </a:rPr>
              <a:t>LGD Żywiecki Raj”</a:t>
            </a:r>
          </a:p>
          <a:p>
            <a:r>
              <a:rPr lang="pl-PL" sz="1400" b="1" dirty="0">
                <a:solidFill>
                  <a:srgbClr val="FF0000"/>
                </a:solidFill>
              </a:rPr>
              <a:t>Kultura gór „Żywiecki Raju” </a:t>
            </a:r>
          </a:p>
          <a:p>
            <a:pPr algn="just"/>
            <a:r>
              <a:rPr lang="pl-PL" sz="1400" dirty="0"/>
              <a:t>Konkurs ogłoszony na 300 000,00. Do realizacji wybrano 15 wniosków na łączną kwotę 299 986 zł. </a:t>
            </a:r>
            <a:r>
              <a:rPr lang="pl-PL" sz="1400" dirty="0" err="1"/>
              <a:t>Grantobiorcy</a:t>
            </a:r>
            <a:r>
              <a:rPr lang="pl-PL" sz="1400" dirty="0"/>
              <a:t>: 1 parafia, 3 </a:t>
            </a:r>
            <a:r>
              <a:rPr lang="pl-PL" sz="1400" dirty="0" err="1"/>
              <a:t>jsfp</a:t>
            </a:r>
            <a:r>
              <a:rPr lang="pl-PL" sz="1400" dirty="0"/>
              <a:t>, 11 organizacji pozarządowych. </a:t>
            </a:r>
          </a:p>
          <a:p>
            <a:pPr algn="just"/>
            <a:r>
              <a:rPr lang="pl-PL" sz="1400" b="1" dirty="0"/>
              <a:t>Ogólny cel projektu: P</a:t>
            </a:r>
            <a:r>
              <a:rPr lang="pl-PL" sz="1400" dirty="0"/>
              <a:t>obudzenie aktywności społeczności lokalnej oraz zachowanie tożsamości i dziedzictwa kulturowego poprzez: organizację wydarzeń, warsztatów, doposażenie w stroje i instrumenty, wydanie zestawu </a:t>
            </a:r>
            <a:r>
              <a:rPr lang="pl-PL" sz="1400" dirty="0" err="1"/>
              <a:t>promocyjno</a:t>
            </a:r>
            <a:r>
              <a:rPr lang="pl-PL" sz="1400" dirty="0"/>
              <a:t> -edukacyjnego.</a:t>
            </a:r>
          </a:p>
          <a:p>
            <a:pPr algn="just"/>
            <a:r>
              <a:rPr lang="pl-PL" sz="1400" b="1" dirty="0"/>
              <a:t>Termin realizacji zadań</a:t>
            </a:r>
            <a:r>
              <a:rPr lang="pl-PL" sz="1400" dirty="0"/>
              <a:t>: lipiec- grudzień 2018.</a:t>
            </a:r>
          </a:p>
          <a:p>
            <a:pPr algn="just"/>
            <a:endParaRPr lang="pl-PL" sz="1400" b="1" dirty="0"/>
          </a:p>
          <a:p>
            <a:pPr algn="just"/>
            <a:r>
              <a:rPr lang="pl-PL" sz="1400" b="1" dirty="0"/>
              <a:t>Zadania:</a:t>
            </a:r>
          </a:p>
          <a:p>
            <a:pPr marL="342900" indent="-342900" algn="just">
              <a:buAutoNum type="arabicPeriod"/>
            </a:pPr>
            <a:r>
              <a:rPr lang="pl-PL" sz="1400" dirty="0"/>
              <a:t>"</a:t>
            </a:r>
            <a:r>
              <a:rPr lang="pl-PL" sz="1400" dirty="0" err="1"/>
              <a:t>FolkerFest</a:t>
            </a:r>
            <a:r>
              <a:rPr lang="pl-PL" sz="1400" dirty="0"/>
              <a:t>„ - propagowanie muzyki folkowej </a:t>
            </a:r>
          </a:p>
          <a:p>
            <a:pPr marL="342900" indent="-342900" algn="just">
              <a:buAutoNum type="arabicPeriod"/>
            </a:pPr>
            <a:r>
              <a:rPr lang="pl-PL" sz="1400" dirty="0"/>
              <a:t>Pewel </a:t>
            </a:r>
            <a:r>
              <a:rPr lang="pl-PL" sz="1400" dirty="0" err="1"/>
              <a:t>Forever</a:t>
            </a:r>
            <a:r>
              <a:rPr lang="pl-PL" sz="1400" dirty="0"/>
              <a:t> Festiwal </a:t>
            </a:r>
          </a:p>
          <a:p>
            <a:pPr marL="342900" indent="-342900" algn="just">
              <a:buAutoNum type="arabicPeriod"/>
            </a:pPr>
            <a:r>
              <a:rPr lang="pl-PL" sz="1400" dirty="0"/>
              <a:t>"PRZEGLĄDACKA 2018„ - popularyzowanie muzyki ludowej, inspirowanie dzieci i młodzieży do</a:t>
            </a:r>
            <a:r>
              <a:rPr lang="pl-PL" sz="1400" b="1" dirty="0"/>
              <a:t> </a:t>
            </a:r>
            <a:r>
              <a:rPr lang="pl-PL" sz="1400" dirty="0"/>
              <a:t>gry na tradycyjnych oraz własnoręcznie stworzonych instrumentach: piszczałkach, gajdach, dudach, </a:t>
            </a:r>
            <a:r>
              <a:rPr lang="pl-PL" sz="1400" dirty="0" err="1"/>
              <a:t>heligonkach</a:t>
            </a:r>
            <a:r>
              <a:rPr lang="pl-PL" sz="1400" dirty="0"/>
              <a:t>, ptaszkach, okarynach, fujarkach, gęślach, trombitach, liściach </a:t>
            </a:r>
          </a:p>
          <a:p>
            <a:pPr marL="342900" indent="-342900" algn="just">
              <a:buAutoNum type="arabicPeriod"/>
            </a:pPr>
            <a:r>
              <a:rPr lang="pl-PL" sz="1400" dirty="0"/>
              <a:t>Tradycje i zwyczaje związane z niebem na Żywiecczyźnie.</a:t>
            </a:r>
          </a:p>
          <a:p>
            <a:pPr algn="just"/>
            <a:r>
              <a:rPr lang="pl-PL" sz="1400" dirty="0"/>
              <a:t>5. Wyposażenie Regionalnego Stowarzyszenia Kulturalnego "Roztoka" w góralskie stroje regionalne.</a:t>
            </a:r>
          </a:p>
          <a:p>
            <a:pPr algn="just"/>
            <a:r>
              <a:rPr lang="pl-PL" sz="1400" dirty="0"/>
              <a:t>6. "Harcerstwo w Beskidach - dbając o to co było i co przed nami„</a:t>
            </a:r>
          </a:p>
          <a:p>
            <a:endParaRPr lang="pl-PL" sz="1400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r>
              <a:rPr lang="pl-PL" sz="2000" dirty="0"/>
              <a:t>Województwo śląskie - 14 Lokalnych Grup Działania</a:t>
            </a:r>
          </a:p>
          <a:p>
            <a:r>
              <a:rPr lang="pl-PL" sz="2000" dirty="0"/>
              <a:t>Łączna kwota na realizację działań 19.2 - 140 060 049 zł</a:t>
            </a:r>
          </a:p>
          <a:p>
            <a:endParaRPr lang="pl-PL" sz="2000" dirty="0"/>
          </a:p>
          <a:p>
            <a:r>
              <a:rPr lang="pl-PL" sz="2000" dirty="0"/>
              <a:t>Łączna liczba zaplanowanych w LSR projektów grantowych - </a:t>
            </a:r>
            <a:r>
              <a:rPr lang="pl-PL" sz="2000" b="1" dirty="0"/>
              <a:t>60</a:t>
            </a:r>
          </a:p>
          <a:p>
            <a:r>
              <a:rPr lang="pl-PL" sz="2000" dirty="0"/>
              <a:t>Kwota łączna na realizację projektów grantowych  - </a:t>
            </a:r>
            <a:r>
              <a:rPr lang="pl-PL" sz="2000" b="1" dirty="0"/>
              <a:t>10 470 779 </a:t>
            </a:r>
            <a:r>
              <a:rPr lang="pl-PL" sz="2000" dirty="0"/>
              <a:t>zł</a:t>
            </a:r>
          </a:p>
          <a:p>
            <a:r>
              <a:rPr lang="pl-PL" sz="2000" dirty="0"/>
              <a:t>Wartość projektów grantowych w całej kwocie przeznaczonej na realizację LSR w województwie śląskim – ok. </a:t>
            </a:r>
            <a:r>
              <a:rPr lang="pl-PL" sz="2000" b="1" dirty="0"/>
              <a:t>7,5</a:t>
            </a:r>
            <a:r>
              <a:rPr lang="pl-PL" sz="2000" dirty="0"/>
              <a:t> %</a:t>
            </a:r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EA08615-FE77-4AAC-9CFC-9D0418E8E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446" y="453101"/>
            <a:ext cx="250567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22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b="1" dirty="0">
              <a:solidFill>
                <a:srgbClr val="FF0000"/>
              </a:solidFill>
            </a:endParaRPr>
          </a:p>
          <a:p>
            <a:r>
              <a:rPr lang="pl-PL" sz="1400" b="1" dirty="0">
                <a:solidFill>
                  <a:srgbClr val="FF0000"/>
                </a:solidFill>
              </a:rPr>
              <a:t>LGD Żywiecki Raj”</a:t>
            </a:r>
          </a:p>
          <a:p>
            <a:r>
              <a:rPr lang="pl-PL" sz="1400" b="1" dirty="0">
                <a:solidFill>
                  <a:srgbClr val="FF0000"/>
                </a:solidFill>
              </a:rPr>
              <a:t>Kultura gór „Żywiecki Raju” </a:t>
            </a:r>
          </a:p>
          <a:p>
            <a:r>
              <a:rPr lang="pl-PL" sz="1400" dirty="0"/>
              <a:t>7. Wydanie zestawu promocyjno-edukacyjnego „Sekrety Żywieckiego Raju (Trójbój beskidzki)</a:t>
            </a:r>
          </a:p>
          <a:p>
            <a:r>
              <a:rPr lang="pl-PL" sz="1400" dirty="0"/>
              <a:t>8. Międzypokoleniowe Warsztaty Muzyki Gospel</a:t>
            </a:r>
          </a:p>
          <a:p>
            <a:r>
              <a:rPr lang="pl-PL" sz="1400" dirty="0"/>
              <a:t>9. Beskidzkie kulinaria</a:t>
            </a:r>
          </a:p>
          <a:p>
            <a:r>
              <a:rPr lang="pl-PL" sz="1400" dirty="0"/>
              <a:t>10. Wawrzyńcowe HUDY</a:t>
            </a:r>
          </a:p>
          <a:p>
            <a:r>
              <a:rPr lang="pl-PL" sz="1400" dirty="0"/>
              <a:t>11. Zakup instrumentów dla Orkiestry Dętej OSP Czernichów - Tresna (Koncert po mszy świętej)</a:t>
            </a:r>
          </a:p>
          <a:p>
            <a:r>
              <a:rPr lang="pl-PL" sz="1400" dirty="0"/>
              <a:t>12. Zachowanie i kultywowanie dziedzictwa kulturowego Żywiecczyzny poprzez promocje tradycyjnej kuchni Żywieckiej.</a:t>
            </a:r>
          </a:p>
          <a:p>
            <a:r>
              <a:rPr lang="pl-PL" sz="1400" dirty="0"/>
              <a:t>13. Warsztaty Ceramiczne (w ramach projektu: "Nasza mała ojczyzna, nasz dom")</a:t>
            </a:r>
          </a:p>
          <a:p>
            <a:r>
              <a:rPr lang="pl-PL" sz="1400" dirty="0"/>
              <a:t>14. LETNIE rękodzieła, (w ramach projektu: Moja pasja, moje życie)</a:t>
            </a:r>
          </a:p>
          <a:p>
            <a:r>
              <a:rPr lang="pl-PL" sz="1400" dirty="0"/>
              <a:t>15. Kultura gór „Żywieckiego Raju” „Etno-kreacja: sztuka lepienia z gliny</a:t>
            </a:r>
          </a:p>
          <a:p>
            <a:endParaRPr lang="pl-PL" dirty="0"/>
          </a:p>
          <a:p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65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000" y="139130"/>
            <a:ext cx="2505673" cy="627942"/>
          </a:xfrm>
          <a:prstGeom prst="rect">
            <a:avLst/>
          </a:prstGeom>
        </p:spPr>
      </p:pic>
      <p:pic>
        <p:nvPicPr>
          <p:cNvPr id="14" name="Obraz 13" descr="Obraz zawierający zewnętrzne, trawa, drzewo, niebo&#10;&#10;Opis wygenerowany automatycznie">
            <a:extLst>
              <a:ext uri="{FF2B5EF4-FFF2-40B4-BE49-F238E27FC236}">
                <a16:creationId xmlns:a16="http://schemas.microsoft.com/office/drawing/2014/main" id="{9EC4F53F-5310-45A5-853A-15BA907163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9" y="760306"/>
            <a:ext cx="3124271" cy="4686406"/>
          </a:xfrm>
          <a:prstGeom prst="rect">
            <a:avLst/>
          </a:prstGeom>
        </p:spPr>
      </p:pic>
      <p:pic>
        <p:nvPicPr>
          <p:cNvPr id="16" name="Obraz 15" descr="Obraz zawierający osoba, wewnątrz, sufit, podłoże&#10;&#10;Opis wygenerowany automatycznie">
            <a:extLst>
              <a:ext uri="{FF2B5EF4-FFF2-40B4-BE49-F238E27FC236}">
                <a16:creationId xmlns:a16="http://schemas.microsoft.com/office/drawing/2014/main" id="{68B0D972-C5BF-4430-A272-B73AC9C78E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96" y="952499"/>
            <a:ext cx="5344583" cy="400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7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r>
              <a:rPr lang="pl-PL" sz="1400" dirty="0"/>
              <a:t> </a:t>
            </a:r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8C2C3F8-CA0E-4ED0-9669-A90260D9D5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84" y="1483726"/>
            <a:ext cx="5850231" cy="389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66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r>
              <a:rPr lang="pl-PL" sz="1400" b="1" dirty="0">
                <a:solidFill>
                  <a:srgbClr val="FF0000"/>
                </a:solidFill>
              </a:rPr>
              <a:t>LGD Partnerstwo dla rozwoju</a:t>
            </a:r>
          </a:p>
          <a:p>
            <a:r>
              <a:rPr lang="pl-PL" sz="1400" b="1" dirty="0">
                <a:solidFill>
                  <a:srgbClr val="FF0000"/>
                </a:solidFill>
              </a:rPr>
              <a:t>„Nowoczesna i funkcjonalna infrastruktura publiczna gwarantem właściwego rozwoju społeczności lokalnej z zachowaniem lokalnego dziedzictwa kulturowego i poprawy atrakcyjności turystycznej.”</a:t>
            </a:r>
          </a:p>
          <a:p>
            <a:pPr algn="ctr"/>
            <a:endParaRPr lang="pl-PL" sz="800" b="1" dirty="0"/>
          </a:p>
          <a:p>
            <a:r>
              <a:rPr lang="pl-PL" sz="1400" dirty="0"/>
              <a:t>Konkurs ogłoszony na 80 000 zł. Wpłynęło 8 wniosków na łączną kwotę 77 750 zł.</a:t>
            </a:r>
          </a:p>
          <a:p>
            <a:endParaRPr lang="pl-PL" sz="1400" dirty="0"/>
          </a:p>
          <a:p>
            <a:r>
              <a:rPr lang="pl-PL" sz="1400" dirty="0"/>
              <a:t>Beneficjenci: 6 organizacji pozarządowych, 2 kluby sportowe </a:t>
            </a:r>
          </a:p>
          <a:p>
            <a:r>
              <a:rPr lang="pl-PL" sz="1400" b="1" dirty="0"/>
              <a:t>Ogólny cel projektu: </a:t>
            </a:r>
            <a:r>
              <a:rPr lang="pl-PL" sz="1400" dirty="0"/>
              <a:t>Zachowanie dziedzictwa lokalnego</a:t>
            </a:r>
          </a:p>
          <a:p>
            <a:r>
              <a:rPr lang="pl-PL" sz="1400" b="1" dirty="0"/>
              <a:t>Termin realizacji zadań</a:t>
            </a:r>
            <a:r>
              <a:rPr lang="pl-PL" sz="1400" dirty="0"/>
              <a:t>: grudzień 2018-październik 2019</a:t>
            </a:r>
          </a:p>
          <a:p>
            <a:endParaRPr lang="pl-PL" sz="1400" b="1" dirty="0"/>
          </a:p>
          <a:p>
            <a:r>
              <a:rPr lang="pl-PL" sz="1400" b="1" dirty="0"/>
              <a:t>Zadania:</a:t>
            </a:r>
          </a:p>
          <a:p>
            <a:r>
              <a:rPr lang="pl-PL" sz="1400" dirty="0"/>
              <a:t>1. Organizacja festynu rodzinnego kultywującego lokalne przepisy związane z Wielkanocą -prezentacja tradycyjnej kuchni regionalnej przez Koła Gospodyń Wiejskich.</a:t>
            </a:r>
          </a:p>
          <a:p>
            <a:r>
              <a:rPr lang="pl-PL" sz="1400" dirty="0"/>
              <a:t>2.Organizacja festynu rodzinnego kultywującego obrzędy wielkanocnej procesji konnej – przekazanie tradycji - od lat w Wielkanoc odbywa się błagalna procesja konna o urodzaje w Pietrowicach Wielkich.</a:t>
            </a:r>
          </a:p>
          <a:p>
            <a:r>
              <a:rPr lang="pl-PL" sz="1400" dirty="0"/>
              <a:t>3.Kultywowanie lokalnych tradycji na ziemi pietrowickiej - majówka konna – przekazanie tradycji i zwyczajów związanych z końmi w Gminie Pietrowice Wielkie</a:t>
            </a:r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64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r>
              <a:rPr lang="pl-PL" sz="1400" b="1" dirty="0">
                <a:solidFill>
                  <a:srgbClr val="FF0000"/>
                </a:solidFill>
              </a:rPr>
              <a:t>LGD Partnerstwo dla rozwoju</a:t>
            </a:r>
          </a:p>
          <a:p>
            <a:r>
              <a:rPr lang="pl-PL" sz="1400" b="1" dirty="0">
                <a:solidFill>
                  <a:srgbClr val="FF0000"/>
                </a:solidFill>
              </a:rPr>
              <a:t>„Nowoczesna i funkcjonalna infrastruktura publiczna gwarantem właściwego rozwoju społeczności lokalnej z zachowaniem lokalnego dziedzictwa kulturowego i poprawy atrakcyjności turystycznej.”</a:t>
            </a:r>
          </a:p>
          <a:p>
            <a:endParaRPr lang="pl-PL" sz="800" b="1" dirty="0"/>
          </a:p>
          <a:p>
            <a:r>
              <a:rPr lang="pl-PL" sz="1400" dirty="0"/>
              <a:t>4.Noc Świętojańska - kultywowanie tradycji na terenie LGD "Partnerstwo dla Rozwoju"- przekazanie młodemu pokoleniu legend, tradycji i wierzeń naszych przodków. Wydarzenie pozwalające poznać własne korzenie, dziedzictwo kulturowe oraz pozwoli ocalić od zapomnienia stare zwyczaje, pieśni i podania.</a:t>
            </a:r>
          </a:p>
          <a:p>
            <a:r>
              <a:rPr lang="pl-PL" sz="1400" dirty="0"/>
              <a:t> 5.Majówka konna - kultywowanie tradycji na terenie LGD "Partnerstwo dla Rozwoju"- przekazanie tradycji i zwyczajów związanych z końmi w Gminie Kuźnia Raciborska.</a:t>
            </a:r>
          </a:p>
          <a:p>
            <a:r>
              <a:rPr lang="pl-PL" sz="1400" dirty="0"/>
              <a:t> 6."Noc Świętojańska jako powrót do lokalnych tradycji"- wydarzenie pozwalające poznać własne korzenie, dziedzictwo kulturowe oraz pozwoli ocalić od zapomnienia stare zwyczaje, pieśni i podania.</a:t>
            </a:r>
          </a:p>
          <a:p>
            <a:r>
              <a:rPr lang="pl-PL" sz="1400" dirty="0"/>
              <a:t>7.Kultywowanie tradycji Nocy Świętojańskiej na terenie Gminy Nędza - wydarzenie pozwalające poznać własne korzenie, dziedzictwo kulturowe oraz pozwoli ocalić od zapomnienia stare zwyczaje, pieśni i podania.</a:t>
            </a:r>
          </a:p>
          <a:p>
            <a:r>
              <a:rPr lang="pl-PL" sz="1400" dirty="0"/>
              <a:t>8.Żyj z pasją - ocalić od zapomnienia historię klubu LKS Nędza – promowanie klubu poprzez wydanie książki w której spisano historię klubu od czasu założenia.</a:t>
            </a:r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02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  <p:pic>
        <p:nvPicPr>
          <p:cNvPr id="4" name="Obraz 3" descr="Obraz zawierający osoba, wewnątrz, dziecko, stojące&#10;&#10;Opis wygenerowany automatycznie">
            <a:extLst>
              <a:ext uri="{FF2B5EF4-FFF2-40B4-BE49-F238E27FC236}">
                <a16:creationId xmlns:a16="http://schemas.microsoft.com/office/drawing/2014/main" id="{48E347CD-C9A0-4B3F-B0E4-59B59D8941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21" y="1553099"/>
            <a:ext cx="3853342" cy="2890006"/>
          </a:xfrm>
          <a:prstGeom prst="rect">
            <a:avLst/>
          </a:prstGeom>
        </p:spPr>
      </p:pic>
      <p:pic>
        <p:nvPicPr>
          <p:cNvPr id="12" name="Obraz 11" descr="Obraz zawierający podłoże, osoba, zewnętrzne, budynek&#10;&#10;Opis wygenerowany automatycznie">
            <a:extLst>
              <a:ext uri="{FF2B5EF4-FFF2-40B4-BE49-F238E27FC236}">
                <a16:creationId xmlns:a16="http://schemas.microsoft.com/office/drawing/2014/main" id="{FC19F332-30CD-4D21-8189-2DA429C475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-1846"/>
            <a:ext cx="3059833" cy="4078758"/>
          </a:xfrm>
          <a:prstGeom prst="rect">
            <a:avLst/>
          </a:prstGeom>
        </p:spPr>
      </p:pic>
      <p:pic>
        <p:nvPicPr>
          <p:cNvPr id="14" name="Obraz 13" descr="Obraz zawierający osoba, wewnątrz, chłopiec, dziecko&#10;&#10;Opis wygenerowany automatycznie">
            <a:extLst>
              <a:ext uri="{FF2B5EF4-FFF2-40B4-BE49-F238E27FC236}">
                <a16:creationId xmlns:a16="http://schemas.microsoft.com/office/drawing/2014/main" id="{BE603551-1127-4B8F-A5E5-16512B91AC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45" y="1050983"/>
            <a:ext cx="2994728" cy="399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36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FF0000"/>
                </a:solidFill>
              </a:rPr>
              <a:t>LGD Morawskie wrota</a:t>
            </a:r>
          </a:p>
          <a:p>
            <a:r>
              <a:rPr lang="pl-PL" sz="1400" b="1" dirty="0">
                <a:solidFill>
                  <a:srgbClr val="FF0000"/>
                </a:solidFill>
              </a:rPr>
              <a:t>„Kontakty ponad barierami, warsztaty międzypokoleniowe”</a:t>
            </a:r>
            <a:endParaRPr lang="pl-PL" sz="1400" dirty="0">
              <a:solidFill>
                <a:srgbClr val="FF0000"/>
              </a:solidFill>
            </a:endParaRPr>
          </a:p>
          <a:p>
            <a:pPr algn="just"/>
            <a:r>
              <a:rPr lang="pl-PL" sz="1400" dirty="0"/>
              <a:t>Konkurs ogłoszono dwukrotnie (z powodu braku wystarczającej liczby wniosków) na kwotę 105 000 zł i 9 zadań, wpłynęło 6 wniosków na łączną kwotę grantów 56 909 zł. </a:t>
            </a:r>
          </a:p>
          <a:p>
            <a:pPr algn="just"/>
            <a:r>
              <a:rPr lang="pl-PL" sz="1400" b="1" dirty="0" err="1"/>
              <a:t>Grantobiorcy</a:t>
            </a:r>
            <a:r>
              <a:rPr lang="pl-PL" sz="1400" b="1" dirty="0"/>
              <a:t>: </a:t>
            </a:r>
            <a:r>
              <a:rPr lang="pl-PL" sz="1400" dirty="0"/>
              <a:t>1 </a:t>
            </a:r>
            <a:r>
              <a:rPr lang="pl-PL" sz="1400" dirty="0" err="1"/>
              <a:t>jsfp</a:t>
            </a:r>
            <a:r>
              <a:rPr lang="pl-PL" sz="1400" dirty="0"/>
              <a:t>, 5 organizacje pozarządowych </a:t>
            </a:r>
          </a:p>
          <a:p>
            <a:pPr algn="just"/>
            <a:r>
              <a:rPr lang="pl-PL" sz="1400" b="1" dirty="0"/>
              <a:t>Ogólny cel projektu: </a:t>
            </a:r>
            <a:r>
              <a:rPr lang="pl-PL" sz="1400" dirty="0"/>
              <a:t>realizacja zadań edukacyjnych łączących pokolenia oraz aktywizacja mieszkańców obszaru Lokalnej Grupy Działania „Morawskie Wrota”.</a:t>
            </a:r>
          </a:p>
          <a:p>
            <a:pPr algn="just"/>
            <a:r>
              <a:rPr lang="pl-PL" sz="1400" dirty="0"/>
              <a:t>W działaniach wzięło udział łącznie 727 osób. Projekt skierowany do mieszkańców obszaru LGD, dla osób 50 + oraz dla młodych ludzi do 30 roku życia. Polegał na realizowaniu międzypokoleniowych zadań edukacyjnych, na które składały się warsztaty</a:t>
            </a:r>
          </a:p>
          <a:p>
            <a:pPr algn="just"/>
            <a:r>
              <a:rPr lang="pl-PL" sz="1400" b="1" dirty="0"/>
              <a:t>Termin realizacji zadań:  </a:t>
            </a:r>
            <a:r>
              <a:rPr lang="pl-PL" sz="1400" dirty="0"/>
              <a:t>czerwiec – listopad 2018 r.</a:t>
            </a:r>
          </a:p>
          <a:p>
            <a:pPr algn="just"/>
            <a:r>
              <a:rPr lang="pl-PL" sz="1400" b="1" dirty="0"/>
              <a:t>Zadania:</a:t>
            </a:r>
            <a:r>
              <a:rPr lang="pl-PL" sz="1400" dirty="0"/>
              <a:t> </a:t>
            </a:r>
          </a:p>
          <a:p>
            <a:pPr algn="just"/>
            <a:r>
              <a:rPr lang="pl-PL" sz="1400" dirty="0"/>
              <a:t>Warsztaty: taneczne (z tańca nowoczesnego m.in. jazz, modern); komputerowe (rozwijanie umiejętności obróbki zdjęć, skanowanie, archiwizowanie zdjęć, przygotowywanie prezentacji oraz korzystanie z </a:t>
            </a:r>
            <a:r>
              <a:rPr lang="pl-PL" sz="1400" dirty="0" err="1"/>
              <a:t>internetu</a:t>
            </a:r>
            <a:r>
              <a:rPr lang="pl-PL" sz="1400" dirty="0"/>
              <a:t> i mediów społecznościowych); warsztaty wokalne, muzyczne, taneczne oraz „słowne” (uczestnicy szkolili się w doskonaleniu oddechu, śpiewu wielogłosowego, interpretacja tekstu i ruch sceniczny); warsztaty szkoleniowe z zakresu udzielania pierwszej pomocy; warsztaty z technik efektywnego zapamiętywania; warsztaty malarskie i multimedialne.</a:t>
            </a:r>
          </a:p>
          <a:p>
            <a:r>
              <a:rPr lang="pl-PL" sz="1400" dirty="0"/>
              <a:t> </a:t>
            </a:r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48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r>
              <a:rPr lang="pl-PL" sz="1400" dirty="0"/>
              <a:t> </a:t>
            </a:r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  <p:pic>
        <p:nvPicPr>
          <p:cNvPr id="12" name="Obraz 11" descr="Obraz zawierający podłoże, wewnątrz, ściana, sufit&#10;&#10;Opis wygenerowany automatycznie">
            <a:extLst>
              <a:ext uri="{FF2B5EF4-FFF2-40B4-BE49-F238E27FC236}">
                <a16:creationId xmlns:a16="http://schemas.microsoft.com/office/drawing/2014/main" id="{B15DE526-96CC-40C3-B4A9-F969BCC8B0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4" y="120401"/>
            <a:ext cx="3701574" cy="4934199"/>
          </a:xfrm>
          <a:prstGeom prst="rect">
            <a:avLst/>
          </a:prstGeom>
        </p:spPr>
      </p:pic>
      <p:pic>
        <p:nvPicPr>
          <p:cNvPr id="14" name="Obraz 13" descr="Obraz zawierający wewnątrz, ściana, osoba, podłoże&#10;&#10;Opis wygenerowany automatycznie">
            <a:extLst>
              <a:ext uri="{FF2B5EF4-FFF2-40B4-BE49-F238E27FC236}">
                <a16:creationId xmlns:a16="http://schemas.microsoft.com/office/drawing/2014/main" id="{F3309155-7D6F-4E7B-B62B-6D342136F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48" y="162188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70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r>
              <a:rPr lang="pl-PL" sz="1400" dirty="0"/>
              <a:t> </a:t>
            </a:r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  <p:pic>
        <p:nvPicPr>
          <p:cNvPr id="11" name="Obraz 10" descr="Obraz zawierający wewnątrz, sufit, osoba, podłoże&#10;&#10;Opis wygenerowany automatycznie">
            <a:extLst>
              <a:ext uri="{FF2B5EF4-FFF2-40B4-BE49-F238E27FC236}">
                <a16:creationId xmlns:a16="http://schemas.microsoft.com/office/drawing/2014/main" id="{ADDA1B66-7C89-448B-8642-7D0CB771C3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25" y="1176100"/>
            <a:ext cx="55118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4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FF0000"/>
                </a:solidFill>
              </a:rPr>
              <a:t>LGD Cieszyńska Kraina</a:t>
            </a:r>
          </a:p>
          <a:p>
            <a:r>
              <a:rPr lang="pl-PL" sz="1400" b="1" dirty="0">
                <a:solidFill>
                  <a:srgbClr val="FF0000"/>
                </a:solidFill>
              </a:rPr>
              <a:t>Promowanie obszaru "Cieszyńskiej Krainy" poprzez tworzenie lub rozwój elementów promocji obszaru</a:t>
            </a:r>
          </a:p>
          <a:p>
            <a:pPr algn="just"/>
            <a:r>
              <a:rPr lang="pl-PL" sz="1400" dirty="0"/>
              <a:t>W ramach konkursu wpłynęło 6 wniosków, wybrano 4 na kwotę 175 451 zł.</a:t>
            </a:r>
          </a:p>
          <a:p>
            <a:pPr algn="just"/>
            <a:r>
              <a:rPr lang="pl-PL" sz="1400" b="1" dirty="0" err="1"/>
              <a:t>Grantobiorcy</a:t>
            </a:r>
            <a:r>
              <a:rPr lang="pl-PL" sz="1400" b="1" dirty="0"/>
              <a:t>: 3</a:t>
            </a:r>
            <a:r>
              <a:rPr lang="pl-PL" sz="1400" dirty="0"/>
              <a:t> organizacje pozarządowe, 1 osoba fizyczna</a:t>
            </a:r>
          </a:p>
          <a:p>
            <a:pPr algn="just"/>
            <a:endParaRPr lang="pl-PL" sz="1400" b="1" dirty="0"/>
          </a:p>
          <a:p>
            <a:pPr algn="just"/>
            <a:r>
              <a:rPr lang="pl-PL" sz="1400" b="1" dirty="0"/>
              <a:t>Ogólny cel projektu: </a:t>
            </a:r>
            <a:r>
              <a:rPr lang="pl-PL" sz="1400" dirty="0"/>
              <a:t>Promocja terenu Lokalnej Grupy Działania "Cieszyńska Kraina" poprzez realizację czterech zadań związanych z tworzeniem lub rozwojem elementów promocji obszaru.</a:t>
            </a:r>
          </a:p>
          <a:p>
            <a:pPr algn="just"/>
            <a:endParaRPr lang="pl-PL" sz="1400" b="1" dirty="0"/>
          </a:p>
          <a:p>
            <a:pPr algn="just"/>
            <a:r>
              <a:rPr lang="pl-PL" sz="1400" b="1" dirty="0"/>
              <a:t>Termin realizacji zadań:  </a:t>
            </a:r>
            <a:r>
              <a:rPr lang="pl-PL" sz="1400" dirty="0"/>
              <a:t>marzec – sierpień 2019 r.</a:t>
            </a:r>
          </a:p>
          <a:p>
            <a:pPr algn="just"/>
            <a:endParaRPr lang="pl-PL" sz="1400" b="1" dirty="0"/>
          </a:p>
          <a:p>
            <a:pPr algn="just"/>
            <a:r>
              <a:rPr lang="pl-PL" sz="1400" b="1" dirty="0"/>
              <a:t>Zadania:</a:t>
            </a:r>
            <a:r>
              <a:rPr lang="pl-PL" sz="1400" dirty="0"/>
              <a:t> </a:t>
            </a:r>
          </a:p>
          <a:p>
            <a:pPr algn="just"/>
            <a:r>
              <a:rPr lang="pl-PL" sz="1400" dirty="0"/>
              <a:t>1. " </a:t>
            </a:r>
            <a:r>
              <a:rPr lang="pl-PL" sz="1400" dirty="0" err="1"/>
              <a:t>Folk</a:t>
            </a:r>
            <a:r>
              <a:rPr lang="pl-PL" sz="1400" dirty="0"/>
              <a:t> - Energia Beskidu Śląskiego" - płyta cd z utworami wykonanymi przez lokalnych muzyków z </a:t>
            </a:r>
            <a:r>
              <a:rPr lang="pl-PL" sz="1400" dirty="0" err="1"/>
              <a:t>Trójwsi</a:t>
            </a:r>
            <a:r>
              <a:rPr lang="pl-PL" sz="1400" dirty="0"/>
              <a:t> i zaproszonych gości z sąsiednich gmin oraz 4 teledysków promujących dzisiejszą muzykę Beskidu Śląskiego, na tle najważniejszych i najciekawszych miejsc historycznych i atrakcji turystycznych Cieszyńskiej Krainy. </a:t>
            </a:r>
          </a:p>
          <a:p>
            <a:pPr algn="just"/>
            <a:br>
              <a:rPr lang="pl-PL" sz="1400" dirty="0"/>
            </a:br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7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966E0CE-05B9-4B03-B8C6-B89DDD04EB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155" y="269397"/>
            <a:ext cx="6984844" cy="50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34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pl-PL" sz="1400" dirty="0"/>
            </a:br>
            <a:br>
              <a:rPr lang="pl-PL" sz="1400" dirty="0"/>
            </a:br>
            <a:r>
              <a:rPr lang="pl-PL" sz="1400" dirty="0"/>
              <a:t>2. Kulturalne dziedzictwo Śląska Cieszyńskiego- przeprowadzenie trzech imprez o charakterze ludowym nawiązującym do tradycji i kultury Śląska Cieszyńskiego tj. przeprowadzenie pokazu i warsztatów tworzenia tradycyjnych koronek, występ regionalnej kapeli góralskiej, pokaz i prezentację wyrobów serów z mleka owczego połączonych z degustacją, jarmark rękodzieła ludowego.</a:t>
            </a:r>
          </a:p>
          <a:p>
            <a:pPr algn="just"/>
            <a:r>
              <a:rPr lang="pl-PL" sz="1400" dirty="0"/>
              <a:t>Zadanie nr 3: Promocja LGD "Cieszyńska Kraina" poprzez uczczenie 80. rocznicy wybuchu II wojny światowej, w tym wydanie książki poświęconej działaniom wojennym na Śląsku Cieszyńskim i widowisko słowno-muzyczne "Zakazane piosenki„.</a:t>
            </a:r>
          </a:p>
          <a:p>
            <a:endParaRPr lang="pl-PL" sz="1400" dirty="0"/>
          </a:p>
          <a:p>
            <a:r>
              <a:rPr lang="pl-PL" sz="1400" dirty="0"/>
              <a:t>4 Promocja kuchni regionalnej Cieszyńskiej Krainy, obejmujące - przeprowadzenie 12 pokazów kulinarnych dań regionalnych - w każdej gminie LGD tj. Brenna, Chybie, Dębowiec, Goleszów, Hażlach, Istebna, Skoczów, Strumień, Szczyrk, Ustroń, Wisła, Zebrzydowice; przygotowanie filmu i broszury promującej regionalną kuchnię oraz organizację imprezy promującej kuchnię regionalną, lokalne usługi i produkty, folklor i tradycje.</a:t>
            </a: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20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04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b="1" dirty="0">
              <a:solidFill>
                <a:srgbClr val="FF0000"/>
              </a:solidFill>
            </a:endParaRPr>
          </a:p>
          <a:p>
            <a:r>
              <a:rPr lang="pl-PL" sz="1400" b="1" dirty="0">
                <a:solidFill>
                  <a:srgbClr val="FF0000"/>
                </a:solidFill>
              </a:rPr>
              <a:t>LGD „Razem na wyżyny”</a:t>
            </a:r>
          </a:p>
          <a:p>
            <a:r>
              <a:rPr lang="pl-PL" sz="1400" b="1" dirty="0">
                <a:solidFill>
                  <a:srgbClr val="FF0000"/>
                </a:solidFill>
              </a:rPr>
              <a:t>Inicjatywy kulturalne, edukacyjne i sportowe integrujące mieszkańców obszaru LGD</a:t>
            </a:r>
          </a:p>
          <a:p>
            <a:r>
              <a:rPr lang="pl-PL" sz="1400" dirty="0"/>
              <a:t>Konkurs ogłoszono dwukrotnie (z powodu braku wystarczającej liczby wniosków) na kwotę 300 000 zł i 12 zadań. W II konkursie wpłynęły 23 wnioski na łączną kwotę grantów 468 869 zł, wybrano 13 zadań na kwotę 249 845 zł</a:t>
            </a:r>
          </a:p>
          <a:p>
            <a:pPr algn="just"/>
            <a:r>
              <a:rPr lang="pl-PL" sz="1400" b="1" dirty="0" err="1"/>
              <a:t>Grantobiorcy</a:t>
            </a:r>
            <a:r>
              <a:rPr lang="pl-PL" sz="1400" b="1" dirty="0"/>
              <a:t>: </a:t>
            </a:r>
            <a:r>
              <a:rPr lang="pl-PL" sz="1400" dirty="0"/>
              <a:t>11 organizacji pozarządowych , 1 JSFP, 1 klub sportowy</a:t>
            </a:r>
          </a:p>
          <a:p>
            <a:pPr algn="just"/>
            <a:r>
              <a:rPr lang="pl-PL" sz="1400" b="1" dirty="0"/>
              <a:t>Cel projektu: </a:t>
            </a:r>
            <a:r>
              <a:rPr lang="pl-PL" sz="1400" dirty="0"/>
              <a:t>poprawa jakości życia na obszarach wiejskich poprzez pobudzenie organizacji pozarządowych do aktywnego uczestnictwa w życiu społecznym i realizację projektów dofinansowanych ze środków PROW oraz zwiększenie ilości wydarzeń i działań integrujących mieszkańców obszaru LGD. W działaniach wzięło udział łącznie 14 43 osoby. </a:t>
            </a:r>
          </a:p>
          <a:p>
            <a:pPr algn="just"/>
            <a:r>
              <a:rPr lang="pl-PL" sz="1400" b="1" dirty="0"/>
              <a:t>Termin realizacji zadań:  </a:t>
            </a:r>
            <a:r>
              <a:rPr lang="pl-PL" sz="1400" dirty="0"/>
              <a:t>kwiecień- sierpień 2018 r.</a:t>
            </a:r>
          </a:p>
          <a:p>
            <a:r>
              <a:rPr lang="pl-PL" sz="1400" b="1" dirty="0"/>
              <a:t>Zadania:</a:t>
            </a:r>
            <a:endParaRPr lang="pl-PL" sz="1400" dirty="0"/>
          </a:p>
          <a:p>
            <a:r>
              <a:rPr lang="pl-PL" sz="1400" dirty="0"/>
              <a:t>W ramach zadań odbyły się różnego rodzaju warsztaty i kursy dla dzieci i dorosłych, min. warsztaty zdobienia paznokci i makijaży, warsztaty pierwszej pomocy, kurs samoobrony, księgowości, warsztaty ekologiczne, teatralne, zajęcia z robotyki, warsztaty muzyczne, spotkania z dietetykiem. Organizowano również zajęcia sportowe z piłki nożnej, spływy kajakowe, rajdy rowerowe, a także festiwal orkiestr dętych.</a:t>
            </a: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79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r>
              <a:rPr lang="pl-PL" sz="1400" dirty="0"/>
              <a:t> </a:t>
            </a:r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  <p:pic>
        <p:nvPicPr>
          <p:cNvPr id="4" name="Obraz 3" descr="Obraz zawierający drzewo, zewnętrzne, trawa, podłoże&#10;&#10;Opis wygenerowany automatycznie">
            <a:extLst>
              <a:ext uri="{FF2B5EF4-FFF2-40B4-BE49-F238E27FC236}">
                <a16:creationId xmlns:a16="http://schemas.microsoft.com/office/drawing/2014/main" id="{7F556325-635B-4E18-8716-45B26F41C6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9" y="977318"/>
            <a:ext cx="4132976" cy="3099732"/>
          </a:xfrm>
          <a:prstGeom prst="rect">
            <a:avLst/>
          </a:prstGeom>
        </p:spPr>
      </p:pic>
      <p:pic>
        <p:nvPicPr>
          <p:cNvPr id="12" name="Obraz 11" descr="Obraz zawierający osoba, siedzi, wewnątrz, stół&#10;&#10;Opis wygenerowany automatycznie">
            <a:extLst>
              <a:ext uri="{FF2B5EF4-FFF2-40B4-BE49-F238E27FC236}">
                <a16:creationId xmlns:a16="http://schemas.microsoft.com/office/drawing/2014/main" id="{236A0512-2768-4E37-ADF1-BAF0D4174A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683" y="2107534"/>
            <a:ext cx="4787317" cy="318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r>
              <a:rPr lang="pl-PL" sz="1400" dirty="0"/>
              <a:t> </a:t>
            </a:r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  <p:pic>
        <p:nvPicPr>
          <p:cNvPr id="11" name="Obraz 10" descr="Obraz zawierający dziecko, chłopiec, osoba&#10;&#10;Opis wygenerowany automatycznie">
            <a:extLst>
              <a:ext uri="{FF2B5EF4-FFF2-40B4-BE49-F238E27FC236}">
                <a16:creationId xmlns:a16="http://schemas.microsoft.com/office/drawing/2014/main" id="{896D487A-8710-485C-8BA8-11EB5583A3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60" y="1496802"/>
            <a:ext cx="6614334" cy="371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39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FF0000"/>
                </a:solidFill>
              </a:rPr>
              <a:t>LGD „Razem na wyżyny”</a:t>
            </a:r>
          </a:p>
          <a:p>
            <a:r>
              <a:rPr lang="pl-PL" sz="1400" b="1" dirty="0">
                <a:solidFill>
                  <a:srgbClr val="FF0000"/>
                </a:solidFill>
              </a:rPr>
              <a:t>Poprawa wizerunku obszaru LGD „Razem na wyżyny ” poprzez rozwój miejsc aktywności ruchowej.</a:t>
            </a:r>
          </a:p>
          <a:p>
            <a:r>
              <a:rPr lang="pl-PL" sz="1400" dirty="0"/>
              <a:t>Konkurs ogłoszono na kwotę 250 000 zł i 10 zadań. Wpłynęło 14 wniosków, wybrano 10 na łączną kwotę grantów 247 304,00 zł.</a:t>
            </a:r>
          </a:p>
          <a:p>
            <a:r>
              <a:rPr lang="pl-PL" sz="1400" b="1" dirty="0" err="1"/>
              <a:t>Grantobiorcy</a:t>
            </a:r>
            <a:r>
              <a:rPr lang="pl-PL" sz="1400" b="1" dirty="0"/>
              <a:t>: </a:t>
            </a:r>
            <a:r>
              <a:rPr lang="pl-PL" sz="1400" dirty="0"/>
              <a:t>8 organizacji </a:t>
            </a:r>
            <a:r>
              <a:rPr lang="pl-PL" sz="1400" dirty="0" err="1"/>
              <a:t>pozarzdowych</a:t>
            </a:r>
            <a:r>
              <a:rPr lang="pl-PL" sz="1400" dirty="0"/>
              <a:t>, 2 kluby sportowe.</a:t>
            </a:r>
          </a:p>
          <a:p>
            <a:r>
              <a:rPr lang="pl-PL" sz="1400" b="1" dirty="0"/>
              <a:t>Cel projektu : </a:t>
            </a:r>
            <a:r>
              <a:rPr lang="pl-PL" sz="1400" dirty="0"/>
              <a:t>Wzmocnienie pozytywnego wizerunku obszaru LGD poprzez rozwój miejsc aktywności ruchowej.</a:t>
            </a:r>
          </a:p>
          <a:p>
            <a:r>
              <a:rPr lang="pl-PL" sz="1400" dirty="0"/>
              <a:t>Termin realizacji: listopad 2018 – lipiec 2019 r.</a:t>
            </a:r>
          </a:p>
          <a:p>
            <a:r>
              <a:rPr lang="pl-PL" sz="1400" b="1" dirty="0"/>
              <a:t>Zadania: </a:t>
            </a:r>
            <a:endParaRPr lang="pl-PL" sz="1400" dirty="0"/>
          </a:p>
          <a:p>
            <a:r>
              <a:rPr lang="pl-PL" sz="1400" dirty="0"/>
              <a:t>W ramach projektu grantowego realizowanych będzie 10 zadań przez 10 różnych podmiotów. Wszystkie zadania są zadaniami inwestycyjnymi. Jeden wnioskodawca utworzy siłownię wewnętrzną, a pozostali wnioskodawcy w ramach zadań zakupią elementy siłowni zewnętrznych, </a:t>
            </a:r>
            <a:r>
              <a:rPr lang="pl-PL" sz="1400" dirty="0" err="1"/>
              <a:t>placy</a:t>
            </a:r>
            <a:r>
              <a:rPr lang="pl-PL" sz="1400" dirty="0"/>
              <a:t> zabaw, powstanie boisko do piłki plażowej. Jednocześnie w ramach poszczególnych zadań minimum 4% wartości grantu zostało przeznaczone na aktywizację i integrację mieszkańców. W ramach tych działań odbędą się pikniki, festyny, zajęcia i zawody sportowe promujące nowopowstałe miejsca aktywności ruchowej, jednocześnie zachęcając do korzystania i aktywnego spędzania czasu wolnego. </a:t>
            </a:r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53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  <p:pic>
        <p:nvPicPr>
          <p:cNvPr id="12" name="Obraz 11" descr="Obraz zawierający drzewo, zewnętrzne, podłoże, niebo&#10;&#10;Opis wygenerowany automatycznie">
            <a:extLst>
              <a:ext uri="{FF2B5EF4-FFF2-40B4-BE49-F238E27FC236}">
                <a16:creationId xmlns:a16="http://schemas.microsoft.com/office/drawing/2014/main" id="{838739A9-F015-47AA-9401-BD18B18C11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62" y="2296885"/>
            <a:ext cx="3953544" cy="2965158"/>
          </a:xfrm>
          <a:prstGeom prst="rect">
            <a:avLst/>
          </a:prstGeom>
        </p:spPr>
      </p:pic>
      <p:pic>
        <p:nvPicPr>
          <p:cNvPr id="4" name="Obraz 3" descr="Obraz zawierający trawa, drzewo, zewnętrzne, latawiec&#10;&#10;Opis wygenerowany automatycznie">
            <a:extLst>
              <a:ext uri="{FF2B5EF4-FFF2-40B4-BE49-F238E27FC236}">
                <a16:creationId xmlns:a16="http://schemas.microsoft.com/office/drawing/2014/main" id="{AD816446-BF00-4130-A6BC-005E2B765A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379"/>
            <a:ext cx="5694261" cy="320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74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60576" y="1374165"/>
            <a:ext cx="76228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FF0000"/>
                </a:solidFill>
              </a:rPr>
              <a:t>LGD „Perła Jury”</a:t>
            </a:r>
            <a:endParaRPr lang="pl-PL" sz="1400" dirty="0">
              <a:solidFill>
                <a:srgbClr val="FF0000"/>
              </a:solidFill>
            </a:endParaRPr>
          </a:p>
          <a:p>
            <a:pPr algn="just"/>
            <a:r>
              <a:rPr lang="pl-PL" sz="1400" dirty="0"/>
              <a:t>Wydarzenia promocyjno- informacyjne, w tym aktywizujące i integrujące mieszkańców i turystów</a:t>
            </a:r>
          </a:p>
          <a:p>
            <a:pPr algn="just"/>
            <a:r>
              <a:rPr lang="pl-PL" sz="1400" dirty="0"/>
              <a:t>Konkurs ogłoszony na kwotę 57 950,00 zł- 7 wskaźników, rozliczony na kwotę 55 394,24- 7 wskaźników</a:t>
            </a:r>
          </a:p>
          <a:p>
            <a:pPr algn="just"/>
            <a:r>
              <a:rPr lang="pl-PL" sz="1400" b="1" dirty="0" err="1"/>
              <a:t>Grantobiorcy</a:t>
            </a:r>
            <a:r>
              <a:rPr lang="pl-PL" sz="1400" b="1" dirty="0"/>
              <a:t>:</a:t>
            </a:r>
            <a:r>
              <a:rPr lang="pl-PL" sz="1400" dirty="0"/>
              <a:t> 1 JSFP, 6 organizacje pozarządowe</a:t>
            </a:r>
          </a:p>
          <a:p>
            <a:pPr algn="just"/>
            <a:r>
              <a:rPr lang="pl-PL" sz="1400" b="1" dirty="0"/>
              <a:t>Cel operacji:</a:t>
            </a:r>
            <a:r>
              <a:rPr lang="pl-PL" sz="1400" dirty="0"/>
              <a:t> Promowanie obszaru objętego LSR ( m. in. produktów i usług lokalnych) poprzez organizację wydarzeń promocyjno-informacyjnych, w tym aktywizujących i integrujących mieszkańców i turystów.</a:t>
            </a:r>
          </a:p>
          <a:p>
            <a:pPr algn="just"/>
            <a:r>
              <a:rPr lang="pl-PL" sz="1400" dirty="0"/>
              <a:t>W wydarzeniach wzięło udział ok. 2750 osób. Skierowany był on do mieszkańców ( ze szczególnym uwzględnieniem osób z grup </a:t>
            </a:r>
            <a:r>
              <a:rPr lang="pl-PL" sz="1400" dirty="0" err="1"/>
              <a:t>defaworyzowanych</a:t>
            </a:r>
            <a:r>
              <a:rPr lang="pl-PL" sz="1400" dirty="0"/>
              <a:t>) oraz turystów odwiedzających obszar LGD. </a:t>
            </a:r>
          </a:p>
          <a:p>
            <a:pPr algn="just"/>
            <a:r>
              <a:rPr lang="pl-PL" sz="1400" b="1" dirty="0"/>
              <a:t>Termin realizacji zadań:</a:t>
            </a:r>
            <a:r>
              <a:rPr lang="pl-PL" sz="1400" dirty="0"/>
              <a:t> lipiec- wrzesień 2018</a:t>
            </a:r>
          </a:p>
          <a:p>
            <a:pPr algn="just"/>
            <a:r>
              <a:rPr lang="pl-PL" sz="1400" b="1" dirty="0"/>
              <a:t>Zadania: </a:t>
            </a:r>
          </a:p>
          <a:p>
            <a:pPr algn="just"/>
            <a:r>
              <a:rPr lang="pl-PL" sz="1400" b="1" dirty="0"/>
              <a:t>1. </a:t>
            </a:r>
            <a:r>
              <a:rPr lang="pl-PL" sz="1400" dirty="0"/>
              <a:t>Turniej sołectw Gminy Żarnowiec </a:t>
            </a:r>
            <a:r>
              <a:rPr lang="pl-PL" sz="1400" b="1" dirty="0"/>
              <a:t>2. </a:t>
            </a:r>
            <a:r>
              <a:rPr lang="pl-PL" sz="1400" dirty="0"/>
              <a:t>Organizacja wydarzenia promocyjno- informacyjnego poprzez integrację mieszkańców LGD odbywający się na terenie Gminy Irządze. </a:t>
            </a:r>
            <a:r>
              <a:rPr lang="pl-PL" sz="1400" b="1" dirty="0"/>
              <a:t>3.</a:t>
            </a:r>
            <a:r>
              <a:rPr lang="pl-PL" sz="1400" dirty="0"/>
              <a:t> Spotkajmy się w </a:t>
            </a:r>
            <a:r>
              <a:rPr lang="pl-PL" sz="1400" dirty="0" err="1"/>
              <a:t>Baśniogrodzie</a:t>
            </a:r>
            <a:r>
              <a:rPr lang="pl-PL" sz="1400" dirty="0"/>
              <a:t>- wydarzenie dla dzieci i młodzieży z terenu LGD „Perła Jury”. </a:t>
            </a:r>
            <a:r>
              <a:rPr lang="pl-PL" sz="1400" b="1" dirty="0"/>
              <a:t>4.</a:t>
            </a:r>
            <a:r>
              <a:rPr lang="pl-PL" sz="1400" dirty="0"/>
              <a:t> Promocja lokalnych produktów z terenu Gminy Szczekociny- impreza integracyjna dla mieszkańców i turystów </a:t>
            </a:r>
            <a:r>
              <a:rPr lang="pl-PL" sz="1400" b="1" dirty="0"/>
              <a:t>5.</a:t>
            </a:r>
            <a:r>
              <a:rPr lang="pl-PL" sz="1400" dirty="0"/>
              <a:t> Impreza informacyjno- promocyjna- Festiwal zalewajki. </a:t>
            </a:r>
            <a:r>
              <a:rPr lang="pl-PL" sz="1400" b="1" dirty="0"/>
              <a:t>6. </a:t>
            </a:r>
            <a:r>
              <a:rPr lang="pl-PL" sz="1400" dirty="0"/>
              <a:t>Wydarzenie promujące Jurę Krakowsko- Częstochowską oraz obszar LGD „Perła Jury” pn. „Jurajskie </a:t>
            </a:r>
            <a:r>
              <a:rPr lang="pl-PL" sz="1400" dirty="0" err="1"/>
              <a:t>Regionalia</a:t>
            </a:r>
            <a:r>
              <a:rPr lang="pl-PL" sz="1400" dirty="0"/>
              <a:t> 2018” </a:t>
            </a:r>
            <a:r>
              <a:rPr lang="pl-PL" sz="1400" b="1" dirty="0"/>
              <a:t>7. </a:t>
            </a:r>
            <a:r>
              <a:rPr lang="pl-PL" sz="1400" dirty="0"/>
              <a:t> Wydarzenie informacyjno- promocyjne dla Kół Gospodyń Wiejskich jak również organizacji pozarządowych, w tym senioralnych z terenu LGD „Perła Jury” pn. Festiwal smaków.</a:t>
            </a:r>
          </a:p>
          <a:p>
            <a:endParaRPr lang="pl-PL" sz="1400" b="1" dirty="0">
              <a:solidFill>
                <a:srgbClr val="FF0000"/>
              </a:solidFill>
            </a:endParaRPr>
          </a:p>
          <a:p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45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  <p:pic>
        <p:nvPicPr>
          <p:cNvPr id="11" name="Obraz 10" descr="E:\Jurajskie regionalia\DSC_0901.JPG">
            <a:extLst>
              <a:ext uri="{FF2B5EF4-FFF2-40B4-BE49-F238E27FC236}">
                <a16:creationId xmlns:a16="http://schemas.microsoft.com/office/drawing/2014/main" id="{36446E55-FA65-498B-83BF-81ABB798942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8" y="1543237"/>
            <a:ext cx="4227238" cy="2668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E:\zdj. Turniej Sołectw\DSCN9868.JPG">
            <a:extLst>
              <a:ext uri="{FF2B5EF4-FFF2-40B4-BE49-F238E27FC236}">
                <a16:creationId xmlns:a16="http://schemas.microsoft.com/office/drawing/2014/main" id="{97F59912-95DD-472D-A33C-441F36B7E17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203"/>
            <a:ext cx="4121190" cy="3059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 descr="C:\Users\eweli\AppData\Local\Temp\DSCN8062.JPG">
            <a:extLst>
              <a:ext uri="{FF2B5EF4-FFF2-40B4-BE49-F238E27FC236}">
                <a16:creationId xmlns:a16="http://schemas.microsoft.com/office/drawing/2014/main" id="{EAB117C4-1E42-4DD5-922B-01B633105E8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37" y="2683906"/>
            <a:ext cx="4105153" cy="2735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243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F9788C2F-086B-4133-BBF1-FB8BF8E88177}"/>
              </a:ext>
            </a:extLst>
          </p:cNvPr>
          <p:cNvSpPr txBox="1">
            <a:spLocks/>
          </p:cNvSpPr>
          <p:nvPr/>
        </p:nvSpPr>
        <p:spPr>
          <a:xfrm>
            <a:off x="794759" y="1765311"/>
            <a:ext cx="7158538" cy="356700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l-PL" dirty="0"/>
              <a:t>Problemy w realizacji projektów grantowych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2000" dirty="0"/>
              <a:t>Mała liczba </a:t>
            </a:r>
            <a:r>
              <a:rPr lang="pl-PL" sz="2000" dirty="0" err="1"/>
              <a:t>Grantobiorców</a:t>
            </a:r>
            <a:r>
              <a:rPr lang="pl-PL" sz="2000" dirty="0"/>
              <a:t> (przyczyna: skomplikowane procedury, konieczność zabezpieczenia finansów, ograniczenie udziału </a:t>
            </a:r>
            <a:r>
              <a:rPr lang="pl-PL" sz="2000" dirty="0" err="1"/>
              <a:t>jsfp</a:t>
            </a:r>
            <a:r>
              <a:rPr lang="pl-PL" sz="2000" dirty="0"/>
              <a:t> w całym projekcie; zagrożenie: konieczność kilkukrotnego ogłaszania konkursów)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2000" dirty="0"/>
              <a:t>Zbyt długi okres trwałości projektu grantowego - prawie 7 lat zważywszy iż są to działania niekomercyjne (w szczególności w stosunku do działań w zakresie rozwoju przedsiębiorczości, gdzie okres trwałości to 2 i 3 lata)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2000" dirty="0"/>
              <a:t>Skomplikowane procedury: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l-PL" sz="2000" dirty="0"/>
              <a:t>Trudność w zaplanowaniu i przewidywaniu wszystkich przypadków, zdarzeń, problemów na etapie pisania procedur, dotyczących przyznawania środków, kontroli, rozliczania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l-PL" sz="2000" dirty="0"/>
              <a:t>Rozbudowane procedury oceny i wyboru, w tym umowy o przyznanie pomocy, wniosku o rozliczenie grantu (średnio procedura wraz z załącznikami 100 stron)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pl-PL" sz="2000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4675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D12E70A7-C253-40ED-9BD5-85A050535254}"/>
              </a:ext>
            </a:extLst>
          </p:cNvPr>
          <p:cNvSpPr txBox="1">
            <a:spLocks/>
          </p:cNvSpPr>
          <p:nvPr/>
        </p:nvSpPr>
        <p:spPr>
          <a:xfrm>
            <a:off x="639192" y="1624614"/>
            <a:ext cx="7498129" cy="376971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l-PL" dirty="0"/>
              <a:t>Problemy w realizacji projektów grantowych</a:t>
            </a:r>
          </a:p>
          <a:p>
            <a:pPr marL="457200" lvl="1" indent="0" algn="just">
              <a:buNone/>
            </a:pPr>
            <a:r>
              <a:rPr lang="pl-PL" sz="2000" dirty="0"/>
              <a:t>Środki finansowe: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2000" dirty="0"/>
              <a:t>Konieczność zabezpieczenia przez LGD środków na wypłatę grantów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2000" dirty="0"/>
              <a:t>Konieczność zabezpieczenia środków na realizację zadania przez </a:t>
            </a:r>
            <a:r>
              <a:rPr lang="pl-PL" sz="2000" dirty="0" err="1"/>
              <a:t>Grantobiorcę</a:t>
            </a:r>
            <a:r>
              <a:rPr lang="pl-PL" sz="2000" dirty="0"/>
              <a:t> (zagrożenie: rezygnacja </a:t>
            </a:r>
            <a:r>
              <a:rPr lang="pl-PL" sz="2000" dirty="0" err="1"/>
              <a:t>Grantobiorców</a:t>
            </a:r>
            <a:r>
              <a:rPr lang="pl-PL" sz="2000" dirty="0"/>
              <a:t> z realizacji zadań)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2000" dirty="0"/>
              <a:t>Zagrożenie niezrealizowania projektu grantowego  pod kątem wykonania wskaźników (85%) czyli zależność LGD od każdego z wnioskodawców (podwójne ryzyko dla LGD - brak refundacji z UM i utrata płynności finansowej oraz obniżenie wartości LSR za jej niewykonanie)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2000" dirty="0"/>
              <a:t>Różne rozumienie „konieczności” poniesienia kosztu na poziomie LGD i UM - niebezpieczeństwo  niezatwierdzenia kosztu przez UM, które na etapie oceny Rady został zatwierdzony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2000" dirty="0"/>
              <a:t>Brak rozwiązań ułatwiających badanie racjonalności kosztów (np. tabeli z określeniem minimalnych i maksymalnych kwot na dany wydatek, kosztów pośrednich tj. obsługa księgowa, zakup katy do telefonu, zakup materiałów biurowych, opłaty bankowe, pocztowe)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pl-PL" sz="2000" dirty="0"/>
          </a:p>
          <a:p>
            <a:pPr marL="457200" lvl="1" indent="0" algn="just">
              <a:buFont typeface="Arial" panose="020B0604020202020204" pitchFamily="34" charset="0"/>
              <a:buNone/>
            </a:pPr>
            <a:endParaRPr lang="pl-PL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pl-PL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pl-PL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432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Projekty grantowe w województwie śląskim</a:t>
            </a:r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just"/>
            <a:r>
              <a:rPr lang="pl-PL" sz="1600" dirty="0"/>
              <a:t>5 LGD-ów realizuje projekty grantowe o wartości 300 tys. zł, w sumie 13 projektów grantowych o wartości 3 900 000 zł, w tym jedna LGD 7 projektów</a:t>
            </a:r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551D293-9E75-482F-8F5B-E713CB2E5B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706" y="1550214"/>
            <a:ext cx="4491583" cy="255537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3FCDD0F-7358-4D7C-9C54-094507D10D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4576" y="1557951"/>
            <a:ext cx="3902921" cy="249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0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85FDD0C8-60E1-44B1-B0B2-2F24DBDE6543}"/>
              </a:ext>
            </a:extLst>
          </p:cNvPr>
          <p:cNvSpPr txBox="1">
            <a:spLocks/>
          </p:cNvSpPr>
          <p:nvPr/>
        </p:nvSpPr>
        <p:spPr>
          <a:xfrm>
            <a:off x="1080000" y="1846274"/>
            <a:ext cx="6898188" cy="319081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l-PL" b="1" dirty="0"/>
              <a:t>Propozycje zmian usprawniających realizację projektów grantowych: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l-PL" b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dirty="0"/>
              <a:t>Skrócenie czasu przyznania pomocy i rozliczania projektów grantowych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dirty="0"/>
              <a:t>Uproszenie sposobów badania racjonalności kosztów dla </a:t>
            </a:r>
            <a:r>
              <a:rPr lang="pl-PL" dirty="0" err="1"/>
              <a:t>Grantobiorców</a:t>
            </a:r>
            <a:r>
              <a:rPr lang="pl-PL" dirty="0"/>
              <a:t> np. ustalenie maksymalnego pułapu kosztów, dla których nie wykonuje się rozeznania cenowego lub ustalenie na poziomie LGD tabeli średnich cen rynkowych adekwatnych do zakresu danego projektu grantowego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dirty="0"/>
              <a:t>Wprowadzenie kosztów pośrednich np. 10% przyznanego grantu, bez konieczności ich uzasadniania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dirty="0"/>
              <a:t>Skrócenie okresu trwałości projektu grantowego</a:t>
            </a:r>
          </a:p>
        </p:txBody>
      </p:sp>
    </p:spTree>
    <p:extLst>
      <p:ext uri="{BB962C8B-B14F-4D97-AF65-F5344CB8AC3E}">
        <p14:creationId xmlns:p14="http://schemas.microsoft.com/office/powerpoint/2010/main" val="1649292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86032" y="2546375"/>
            <a:ext cx="8153968" cy="2585797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Dziękuję za uwagę</a:t>
            </a:r>
          </a:p>
          <a:p>
            <a:pPr algn="ctr"/>
            <a:endParaRPr lang="pl-PL" sz="3200" dirty="0"/>
          </a:p>
          <a:p>
            <a:pPr algn="ctr"/>
            <a:r>
              <a:rPr lang="pl-PL" sz="1800" dirty="0"/>
              <a:t>Chcesz zostać Partnerem KSOW? – zarejestruj się na stronie ksow.pl</a:t>
            </a:r>
          </a:p>
          <a:p>
            <a:endParaRPr lang="pl-PL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body" sz="quarter" idx="11"/>
          </p:nvPr>
        </p:nvSpPr>
        <p:spPr bwMode="auto">
          <a:xfrm>
            <a:off x="0" y="5395913"/>
            <a:ext cx="9143999" cy="14620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l-PL" sz="1100" b="1" i="1" dirty="0">
                <a:solidFill>
                  <a:schemeClr val="tx1"/>
                </a:solidFill>
              </a:rPr>
              <a:t>                       </a:t>
            </a:r>
          </a:p>
          <a:p>
            <a:endParaRPr lang="pl-PL" sz="1100" b="1" i="1" dirty="0">
              <a:solidFill>
                <a:schemeClr val="tx1"/>
              </a:solidFill>
            </a:endParaRPr>
          </a:p>
          <a:p>
            <a:endParaRPr lang="pl-PL" sz="1100" b="1" i="1" dirty="0">
              <a:solidFill>
                <a:schemeClr val="tx1"/>
              </a:solidFill>
            </a:endParaRPr>
          </a:p>
          <a:p>
            <a:pPr algn="ctr"/>
            <a:r>
              <a:rPr lang="pl-PL" sz="1800" b="1" i="1" dirty="0">
                <a:solidFill>
                  <a:schemeClr val="tx1"/>
                </a:solidFill>
              </a:rPr>
              <a:t> </a:t>
            </a:r>
            <a:r>
              <a:rPr lang="pl-PL" sz="1100" b="1" i="1" dirty="0">
                <a:solidFill>
                  <a:schemeClr val="tx1"/>
                </a:solidFill>
              </a:rPr>
              <a:t>„</a:t>
            </a:r>
            <a:r>
              <a:rPr lang="pl-PL" sz="800" b="1" i="1" dirty="0">
                <a:solidFill>
                  <a:schemeClr val="tx1"/>
                </a:solidFill>
              </a:rPr>
              <a:t>Europejski Fundusz Rolny na rzecz Rozwoju Obszarów Wiejskich: Europa Inwestująca w obszary wiejskie”</a:t>
            </a:r>
          </a:p>
          <a:p>
            <a:pPr algn="ctr"/>
            <a:r>
              <a:rPr lang="pl-PL" sz="800" b="1" dirty="0">
                <a:solidFill>
                  <a:schemeClr val="tx1"/>
                </a:solidFill>
              </a:rPr>
              <a:t>Instytucja Zarządzająca Programem Rozwoju Obszarów Wiejskich na lata 2014-2020 – Minister Rolnictwa i Rozwoju Wsi. Materiał opracowany </a:t>
            </a:r>
            <a:r>
              <a:rPr lang="pl-PL" sz="800" b="1">
                <a:solidFill>
                  <a:schemeClr val="tx1"/>
                </a:solidFill>
              </a:rPr>
              <a:t>przez ………..</a:t>
            </a:r>
            <a:endParaRPr lang="pl-PL" sz="800" b="1" dirty="0">
              <a:solidFill>
                <a:schemeClr val="tx1"/>
              </a:solidFill>
            </a:endParaRPr>
          </a:p>
          <a:p>
            <a:pPr algn="ctr"/>
            <a:r>
              <a:rPr lang="pl-PL" sz="800" b="1" dirty="0">
                <a:solidFill>
                  <a:schemeClr val="tx1"/>
                </a:solidFill>
              </a:rPr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800" b="1" dirty="0">
                <a:solidFill>
                  <a:schemeClr val="tx1"/>
                </a:solidFill>
              </a:rPr>
              <a:t>Programu Rozwoju Obszarów Wiejskich na lata 2014-2020</a:t>
            </a:r>
            <a:endParaRPr lang="pl-PL" sz="800" dirty="0">
              <a:solidFill>
                <a:schemeClr val="tx1"/>
              </a:solidFill>
            </a:endParaRPr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16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6235F88-3AE5-441C-B399-6470A88A84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440" y="1538944"/>
            <a:ext cx="5291787" cy="341405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8152DB2-8E55-4366-8F63-0FA9861F76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5137" y="476604"/>
            <a:ext cx="2505673" cy="627942"/>
          </a:xfrm>
          <a:prstGeom prst="rect">
            <a:avLst/>
          </a:prstGeom>
        </p:spPr>
      </p:pic>
      <p:sp>
        <p:nvSpPr>
          <p:cNvPr id="13" name="Symbol zastępczy zawartości 7">
            <a:extLst>
              <a:ext uri="{FF2B5EF4-FFF2-40B4-BE49-F238E27FC236}">
                <a16:creationId xmlns:a16="http://schemas.microsoft.com/office/drawing/2014/main" id="{805E85FD-4530-4AD7-9DA8-62F617F85CA8}"/>
              </a:ext>
            </a:extLst>
          </p:cNvPr>
          <p:cNvSpPr txBox="1">
            <a:spLocks/>
          </p:cNvSpPr>
          <p:nvPr/>
        </p:nvSpPr>
        <p:spPr>
          <a:xfrm>
            <a:off x="5553075" y="1621206"/>
            <a:ext cx="3398485" cy="353461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„+” małych wartościowo projektów grantowych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800" dirty="0"/>
              <a:t>mniejsze ryzyko utraty płynności finansowej w przypadku problemów z projektem grantowym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800" dirty="0"/>
              <a:t>łatwiej znaleźć wystarczającą liczbę </a:t>
            </a:r>
            <a:r>
              <a:rPr lang="pl-PL" sz="1800" dirty="0" err="1"/>
              <a:t>Grantobiorców</a:t>
            </a:r>
            <a:r>
              <a:rPr lang="pl-PL" sz="1800" dirty="0"/>
              <a:t> dla zrealizowania założonych wskaźników</a:t>
            </a:r>
          </a:p>
          <a:p>
            <a:pPr marL="457200" lvl="1" indent="0" algn="just">
              <a:buFont typeface="Arial" panose="020B0604020202020204" pitchFamily="34" charset="0"/>
              <a:buNone/>
            </a:pPr>
            <a:endParaRPr lang="pl-PL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l-PL" dirty="0"/>
              <a:t>„-” małych wartościowo projektów grantowych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800" dirty="0"/>
              <a:t>mała wartość operacji, a czas uruchomienia zadań i praca nad oceną i wyborem wniosków, a potem zatwierdzeniem projektu w UM taki sam jak w przypadku dużych projektów grantowych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042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D51E06D4-BC1F-4BDD-A895-F8A4D65F12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7707" y="1810371"/>
            <a:ext cx="5468586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4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CCC39E9-B517-433C-BF09-6B35B1F481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179" y="2226951"/>
            <a:ext cx="7043559" cy="213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D0E237F-2E42-49D1-997D-64ED87F88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616036"/>
              </p:ext>
            </p:extLst>
          </p:nvPr>
        </p:nvGraphicFramePr>
        <p:xfrm>
          <a:off x="555270" y="1769059"/>
          <a:ext cx="8170986" cy="130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165">
                  <a:extLst>
                    <a:ext uri="{9D8B030D-6E8A-4147-A177-3AD203B41FA5}">
                      <a16:colId xmlns:a16="http://schemas.microsoft.com/office/drawing/2014/main" val="1417787403"/>
                    </a:ext>
                  </a:extLst>
                </a:gridCol>
                <a:gridCol w="2404845">
                  <a:extLst>
                    <a:ext uri="{9D8B030D-6E8A-4147-A177-3AD203B41FA5}">
                      <a16:colId xmlns:a16="http://schemas.microsoft.com/office/drawing/2014/main" val="2218187895"/>
                    </a:ext>
                  </a:extLst>
                </a:gridCol>
                <a:gridCol w="1825488">
                  <a:extLst>
                    <a:ext uri="{9D8B030D-6E8A-4147-A177-3AD203B41FA5}">
                      <a16:colId xmlns:a16="http://schemas.microsoft.com/office/drawing/2014/main" val="3356457169"/>
                    </a:ext>
                  </a:extLst>
                </a:gridCol>
                <a:gridCol w="1825488">
                  <a:extLst>
                    <a:ext uri="{9D8B030D-6E8A-4147-A177-3AD203B41FA5}">
                      <a16:colId xmlns:a16="http://schemas.microsoft.com/office/drawing/2014/main" val="2445783366"/>
                    </a:ext>
                  </a:extLst>
                </a:gridCol>
              </a:tblGrid>
              <a:tr h="9432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Liczba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wniosków o przyznanie pomocy złożonych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do UM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Liczba podpisanych umów przyznania pomocy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Liczba złożonych wniosków o płatność</a:t>
                      </a:r>
                      <a:endParaRPr lang="pl-P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Liczba rozliczonych wniosków o płatność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152559"/>
                  </a:ext>
                </a:extLst>
              </a:tr>
              <a:tr h="357349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988054"/>
                  </a:ext>
                </a:extLst>
              </a:tr>
            </a:tbl>
          </a:graphicData>
        </a:graphic>
      </p:graphicFrame>
      <p:sp>
        <p:nvSpPr>
          <p:cNvPr id="11" name="Prostokąt 10">
            <a:extLst>
              <a:ext uri="{FF2B5EF4-FFF2-40B4-BE49-F238E27FC236}">
                <a16:creationId xmlns:a16="http://schemas.microsoft.com/office/drawing/2014/main" id="{EDB8B4B0-E5A6-4EF4-8CBF-635BD5A244DB}"/>
              </a:ext>
            </a:extLst>
          </p:cNvPr>
          <p:cNvSpPr/>
          <p:nvPr/>
        </p:nvSpPr>
        <p:spPr>
          <a:xfrm>
            <a:off x="2630518" y="1394107"/>
            <a:ext cx="3761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/>
              <a:t>Stan wdrażania projektów grantowych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611483EB-96B0-4105-9A87-CE546641C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5791"/>
              </p:ext>
            </p:extLst>
          </p:nvPr>
        </p:nvGraphicFramePr>
        <p:xfrm>
          <a:off x="351380" y="3149935"/>
          <a:ext cx="8578765" cy="1942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339">
                  <a:extLst>
                    <a:ext uri="{9D8B030D-6E8A-4147-A177-3AD203B41FA5}">
                      <a16:colId xmlns:a16="http://schemas.microsoft.com/office/drawing/2014/main" val="1417787403"/>
                    </a:ext>
                  </a:extLst>
                </a:gridCol>
                <a:gridCol w="1214246">
                  <a:extLst>
                    <a:ext uri="{9D8B030D-6E8A-4147-A177-3AD203B41FA5}">
                      <a16:colId xmlns:a16="http://schemas.microsoft.com/office/drawing/2014/main" val="2026765071"/>
                    </a:ext>
                  </a:extLst>
                </a:gridCol>
                <a:gridCol w="1051777">
                  <a:extLst>
                    <a:ext uri="{9D8B030D-6E8A-4147-A177-3AD203B41FA5}">
                      <a16:colId xmlns:a16="http://schemas.microsoft.com/office/drawing/2014/main" val="2218187895"/>
                    </a:ext>
                  </a:extLst>
                </a:gridCol>
                <a:gridCol w="1137288">
                  <a:extLst>
                    <a:ext uri="{9D8B030D-6E8A-4147-A177-3AD203B41FA5}">
                      <a16:colId xmlns:a16="http://schemas.microsoft.com/office/drawing/2014/main" val="2422006787"/>
                    </a:ext>
                  </a:extLst>
                </a:gridCol>
                <a:gridCol w="910317">
                  <a:extLst>
                    <a:ext uri="{9D8B030D-6E8A-4147-A177-3AD203B41FA5}">
                      <a16:colId xmlns:a16="http://schemas.microsoft.com/office/drawing/2014/main" val="3356457169"/>
                    </a:ext>
                  </a:extLst>
                </a:gridCol>
                <a:gridCol w="1103217">
                  <a:extLst>
                    <a:ext uri="{9D8B030D-6E8A-4147-A177-3AD203B41FA5}">
                      <a16:colId xmlns:a16="http://schemas.microsoft.com/office/drawing/2014/main" val="1056943467"/>
                    </a:ext>
                  </a:extLst>
                </a:gridCol>
                <a:gridCol w="968864">
                  <a:extLst>
                    <a:ext uri="{9D8B030D-6E8A-4147-A177-3AD203B41FA5}">
                      <a16:colId xmlns:a16="http://schemas.microsoft.com/office/drawing/2014/main" val="2445783366"/>
                    </a:ext>
                  </a:extLst>
                </a:gridCol>
                <a:gridCol w="1178717">
                  <a:extLst>
                    <a:ext uri="{9D8B030D-6E8A-4147-A177-3AD203B41FA5}">
                      <a16:colId xmlns:a16="http://schemas.microsoft.com/office/drawing/2014/main" val="1605566738"/>
                    </a:ext>
                  </a:extLst>
                </a:gridCol>
              </a:tblGrid>
              <a:tr h="5184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Kwota złożonych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wniosków o przyznanie pomocy</a:t>
                      </a: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% wykonania z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ogólnej kwoty śląskich LGD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 projekty grantowe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0" dirty="0">
                          <a:solidFill>
                            <a:schemeClr val="tx1"/>
                          </a:solidFill>
                        </a:rPr>
                        <a:t>Kwota podpisanych umów przyznania pomocy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wykonania z ogólnej kwoty śląskich LGD na projekty grantowe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Kwota złożonych wniosków o płatność</a:t>
                      </a:r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wykonania z ogólnej kwoty śląskich LGD na projekty grantowe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Kwota 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rozliczonych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wniosków o płatność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wykonania z ogólnej kwoty śląskich LGD na projekty grantowe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152559"/>
                  </a:ext>
                </a:extLst>
              </a:tr>
              <a:tr h="357349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3 432 502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2 008 750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803 845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143 413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988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963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80000" y="1846274"/>
            <a:ext cx="7399338" cy="42211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27675"/>
            <a:ext cx="808038" cy="488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38" y="5527675"/>
            <a:ext cx="145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3" y="5475288"/>
            <a:ext cx="148113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 descr="C:\Users\agatan\AppData\Local\Microsoft\Windows\Temporary Internet Files\Content.Outlook\WMIEJW86\PROW-2014-2020-logo-k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5395913"/>
            <a:ext cx="1217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94759" y="1336120"/>
            <a:ext cx="7622848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lvl="0"/>
            <a:r>
              <a:rPr lang="pl-PL" sz="2400" b="1" dirty="0">
                <a:solidFill>
                  <a:srgbClr val="00B0F0"/>
                </a:solidFill>
              </a:rPr>
              <a:t>Projekty grantowe spełniają w obecnym etapie najlepszą rolę promocyjną i aktywizacyjną dla każdego LGD. </a:t>
            </a:r>
          </a:p>
          <a:p>
            <a:r>
              <a:rPr lang="pl-PL" sz="2400" b="1" dirty="0">
                <a:solidFill>
                  <a:srgbClr val="00B0F0"/>
                </a:solidFill>
              </a:rPr>
              <a:t> </a:t>
            </a:r>
          </a:p>
          <a:p>
            <a:endParaRPr lang="pl-PL" sz="2400" b="1" dirty="0">
              <a:solidFill>
                <a:srgbClr val="00B0F0"/>
              </a:solidFill>
            </a:endParaRPr>
          </a:p>
          <a:p>
            <a:pPr lvl="0"/>
            <a:r>
              <a:rPr lang="pl-PL" sz="2400" b="1" dirty="0">
                <a:solidFill>
                  <a:srgbClr val="00B0F0"/>
                </a:solidFill>
              </a:rPr>
              <a:t>Wymagają dużego nakładu pracy, ale na pewno wzmacniają i budują kapitał społeczny, niezależnie od zakresu działania.</a:t>
            </a:r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dirty="0"/>
          </a:p>
          <a:p>
            <a:pPr algn="ctr"/>
            <a:endParaRPr lang="pl-PL" sz="800" b="1" i="1" dirty="0"/>
          </a:p>
          <a:p>
            <a:pPr algn="ctr"/>
            <a:endParaRPr lang="pl-PL" sz="700" b="1" i="1" dirty="0"/>
          </a:p>
          <a:p>
            <a:pPr algn="ctr"/>
            <a:r>
              <a:rPr lang="pl-PL" sz="700" b="1" i="1" dirty="0"/>
              <a:t> „Europejski Fundusz Rolny na rzecz Rozwoju Obszarów Wiejskich: Europa Inwestująca w obszary wiejskie”</a:t>
            </a:r>
          </a:p>
          <a:p>
            <a:pPr algn="ctr"/>
            <a:r>
              <a:rPr lang="pl-PL" sz="700" b="1" dirty="0"/>
              <a:t>Instytucja Zarządzająca Programem Rozwoju Obszarów Wiejskich na lata 2014-2020 – Minister Rolnictwa i Rozwoju Wsi. Materiał opracowany przez Wydział Terenów Wiejskich ……..</a:t>
            </a:r>
          </a:p>
          <a:p>
            <a:pPr algn="ctr"/>
            <a:r>
              <a:rPr lang="pl-PL" sz="700" b="1" dirty="0"/>
              <a:t>Operacja współfinansowana ze środków Unii Europejskiej w ramach Schematu II Pomocy Technicznej „Krajowa Sieć Obszarów Wiejskich” </a:t>
            </a:r>
          </a:p>
          <a:p>
            <a:pPr algn="ctr"/>
            <a:r>
              <a:rPr lang="pl-PL" sz="700" b="1" dirty="0"/>
              <a:t>Programu Rozwoju Obszarów Wiejskich na lata 2014-2020</a:t>
            </a:r>
            <a:endParaRPr lang="pl-PL" sz="700" dirty="0"/>
          </a:p>
          <a:p>
            <a:pPr algn="ctr"/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B430CE-560D-4C61-BC20-6A6B4E7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360" y="440437"/>
            <a:ext cx="250567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7691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</TotalTime>
  <Words>3821</Words>
  <Application>Microsoft Office PowerPoint</Application>
  <PresentationFormat>Pokaz na ekranie (4:3)</PresentationFormat>
  <Paragraphs>1771</Paragraphs>
  <Slides>41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Menszek Rafał</dc:creator>
  <cp:lastModifiedBy>Edyta</cp:lastModifiedBy>
  <cp:revision>67</cp:revision>
  <dcterms:created xsi:type="dcterms:W3CDTF">2016-11-14T12:41:26Z</dcterms:created>
  <dcterms:modified xsi:type="dcterms:W3CDTF">2019-05-29T09:41:35Z</dcterms:modified>
</cp:coreProperties>
</file>