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256" r:id="rId2"/>
    <p:sldId id="371" r:id="rId3"/>
    <p:sldId id="314" r:id="rId4"/>
    <p:sldId id="359" r:id="rId5"/>
    <p:sldId id="370" r:id="rId6"/>
    <p:sldId id="372" r:id="rId7"/>
    <p:sldId id="373" r:id="rId8"/>
    <p:sldId id="304" r:id="rId9"/>
  </p:sldIdLst>
  <p:sldSz cx="9144000" cy="6858000" type="screen4x3"/>
  <p:notesSz cx="6724650" cy="97742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RF" initials="DM" lastIdx="8" clrIdx="0">
    <p:extLst>
      <p:ext uri="{19B8F6BF-5375-455C-9EA6-DF929625EA0E}">
        <p15:presenceInfo xmlns:p15="http://schemas.microsoft.com/office/powerpoint/2012/main" userId="RRF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CC66"/>
    <a:srgbClr val="FF5050"/>
    <a:srgbClr val="636466"/>
    <a:srgbClr val="6464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Styl pośredni 4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0564" autoAdjust="0"/>
  </p:normalViewPr>
  <p:slideViewPr>
    <p:cSldViewPr>
      <p:cViewPr varScale="1">
        <p:scale>
          <a:sx n="105" d="100"/>
          <a:sy n="105" d="100"/>
        </p:scale>
        <p:origin x="179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16945C-0017-4EB2-84A8-47AAC77F2747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pl-PL"/>
        </a:p>
      </dgm:t>
    </dgm:pt>
    <dgm:pt modelId="{A344FB37-D3CB-4917-B333-6C666019A2B2}">
      <dgm:prSet phldrT="[Tekst]" custT="1"/>
      <dgm:spPr/>
      <dgm:t>
        <a:bodyPr vert="horz"/>
        <a:lstStyle/>
        <a:p>
          <a:endParaRPr lang="pl-PL" sz="2000" b="1" u="none" dirty="0" smtClean="0">
            <a:latin typeface="Lato"/>
          </a:endParaRPr>
        </a:p>
        <a:p>
          <a:endParaRPr lang="pl-PL" sz="2000" b="1" u="none" dirty="0" smtClean="0">
            <a:latin typeface="Lato"/>
          </a:endParaRPr>
        </a:p>
        <a:p>
          <a:r>
            <a:rPr lang="pl-PL" sz="2000" b="1" u="none" dirty="0" smtClean="0">
              <a:latin typeface="Lato"/>
            </a:rPr>
            <a:t>326 ogłoszonych</a:t>
          </a:r>
          <a:r>
            <a:rPr lang="pl-PL" sz="2000" b="1" dirty="0" smtClean="0">
              <a:latin typeface="Lato"/>
            </a:rPr>
            <a:t> naborów</a:t>
          </a:r>
        </a:p>
        <a:p>
          <a:r>
            <a:rPr lang="pl-PL" sz="2000" b="1" dirty="0" smtClean="0">
              <a:latin typeface="Lato"/>
            </a:rPr>
            <a:t>z tego 8 czeka na uruchomienie</a:t>
          </a:r>
        </a:p>
        <a:p>
          <a:r>
            <a:rPr lang="pl-PL" sz="2000" b="1" dirty="0" smtClean="0"/>
            <a:t>  </a:t>
          </a:r>
        </a:p>
        <a:p>
          <a:r>
            <a:rPr lang="pl-PL" sz="2000" b="1" dirty="0" smtClean="0"/>
            <a:t> </a:t>
          </a:r>
          <a:endParaRPr lang="pl-PL" sz="2000" b="1" dirty="0"/>
        </a:p>
      </dgm:t>
    </dgm:pt>
    <dgm:pt modelId="{E14C3F49-FB85-4D69-B0BE-6F663D59B751}" type="sibTrans" cxnId="{50C82D6C-942B-4C72-80F6-3D00347E2618}">
      <dgm:prSet/>
      <dgm:spPr/>
      <dgm:t>
        <a:bodyPr/>
        <a:lstStyle/>
        <a:p>
          <a:endParaRPr lang="pl-PL"/>
        </a:p>
      </dgm:t>
    </dgm:pt>
    <dgm:pt modelId="{C590AC01-E0FB-4415-A59B-3800D7CD2119}" type="parTrans" cxnId="{50C82D6C-942B-4C72-80F6-3D00347E2618}">
      <dgm:prSet/>
      <dgm:spPr/>
      <dgm:t>
        <a:bodyPr/>
        <a:lstStyle/>
        <a:p>
          <a:endParaRPr lang="pl-PL"/>
        </a:p>
      </dgm:t>
    </dgm:pt>
    <dgm:pt modelId="{F8EA7968-EA14-4BD1-A39B-39EFCBD5F89E}">
      <dgm:prSet phldrT="[Tekst]"/>
      <dgm:spPr/>
      <dgm:t>
        <a:bodyPr vert="horz"/>
        <a:lstStyle/>
        <a:p>
          <a:endParaRPr lang="pl-PL" b="1" u="none" dirty="0" smtClean="0">
            <a:latin typeface="Lato"/>
          </a:endParaRPr>
        </a:p>
        <a:p>
          <a:r>
            <a:rPr lang="pl-PL" b="1" u="none" dirty="0" smtClean="0">
              <a:latin typeface="Lato"/>
            </a:rPr>
            <a:t>kolejne 17 naborów rozpocznie się do końca roku, </a:t>
          </a:r>
        </a:p>
        <a:p>
          <a:r>
            <a:rPr lang="pl-PL" b="1" u="none" dirty="0" smtClean="0">
              <a:latin typeface="Lato"/>
            </a:rPr>
            <a:t>wśród nich:</a:t>
          </a:r>
          <a:endParaRPr lang="pl-PL" b="1" dirty="0" smtClean="0">
            <a:latin typeface="Lato"/>
          </a:endParaRPr>
        </a:p>
        <a:p>
          <a:r>
            <a:rPr lang="pl-PL" b="1" dirty="0" smtClean="0">
              <a:latin typeface="Lato"/>
            </a:rPr>
            <a:t>- drogi lokalne</a:t>
          </a:r>
        </a:p>
        <a:p>
          <a:r>
            <a:rPr lang="pl-PL" b="1" dirty="0" smtClean="0">
              <a:latin typeface="Lato"/>
            </a:rPr>
            <a:t>- kogeneracja</a:t>
          </a:r>
        </a:p>
        <a:p>
          <a:r>
            <a:rPr lang="pl-PL" b="1" dirty="0" smtClean="0">
              <a:latin typeface="Lato"/>
            </a:rPr>
            <a:t>- poprawa dostępu do profilaktyki</a:t>
          </a:r>
        </a:p>
        <a:p>
          <a:r>
            <a:rPr lang="pl-PL" b="1" dirty="0" smtClean="0">
              <a:latin typeface="Lato"/>
            </a:rPr>
            <a:t>- kształcenie ustawiczne</a:t>
          </a:r>
          <a:r>
            <a:rPr lang="pl-PL" b="1" dirty="0" smtClean="0"/>
            <a:t>  </a:t>
          </a:r>
        </a:p>
        <a:p>
          <a:r>
            <a:rPr lang="pl-PL" b="1" dirty="0" smtClean="0"/>
            <a:t> </a:t>
          </a:r>
          <a:endParaRPr lang="pl-PL" b="1" dirty="0"/>
        </a:p>
      </dgm:t>
    </dgm:pt>
    <dgm:pt modelId="{3B8EAA06-BDD2-4DD2-BD7F-B428ABBC3917}" type="parTrans" cxnId="{978E6E02-750D-4F48-A8BF-0DCE554C1784}">
      <dgm:prSet/>
      <dgm:spPr/>
      <dgm:t>
        <a:bodyPr/>
        <a:lstStyle/>
        <a:p>
          <a:endParaRPr lang="pl-PL"/>
        </a:p>
      </dgm:t>
    </dgm:pt>
    <dgm:pt modelId="{506E6A8D-B100-42AA-BABD-85193EBE35E9}" type="sibTrans" cxnId="{978E6E02-750D-4F48-A8BF-0DCE554C1784}">
      <dgm:prSet/>
      <dgm:spPr/>
      <dgm:t>
        <a:bodyPr/>
        <a:lstStyle/>
        <a:p>
          <a:endParaRPr lang="pl-PL"/>
        </a:p>
      </dgm:t>
    </dgm:pt>
    <dgm:pt modelId="{2D354920-811C-40AE-9D32-55EEBAAE4A79}" type="pres">
      <dgm:prSet presAssocID="{3516945C-0017-4EB2-84A8-47AAC77F274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F055539C-B89D-4357-A299-07FB16183DCF}" type="pres">
      <dgm:prSet presAssocID="{A344FB37-D3CB-4917-B333-6C666019A2B2}" presName="hierRoot1" presStyleCnt="0">
        <dgm:presLayoutVars>
          <dgm:hierBranch val="init"/>
        </dgm:presLayoutVars>
      </dgm:prSet>
      <dgm:spPr/>
      <dgm:t>
        <a:bodyPr/>
        <a:lstStyle/>
        <a:p>
          <a:endParaRPr lang="pl-PL"/>
        </a:p>
      </dgm:t>
    </dgm:pt>
    <dgm:pt modelId="{C76A1CD2-46BC-4C50-88FD-A256091245C6}" type="pres">
      <dgm:prSet presAssocID="{A344FB37-D3CB-4917-B333-6C666019A2B2}" presName="rootComposite1" presStyleCnt="0"/>
      <dgm:spPr/>
      <dgm:t>
        <a:bodyPr/>
        <a:lstStyle/>
        <a:p>
          <a:endParaRPr lang="pl-PL"/>
        </a:p>
      </dgm:t>
    </dgm:pt>
    <dgm:pt modelId="{2D25EE10-1803-4619-BF3B-5D5C3B3656D0}" type="pres">
      <dgm:prSet presAssocID="{A344FB37-D3CB-4917-B333-6C666019A2B2}" presName="rootText1" presStyleLbl="node0" presStyleIdx="0" presStyleCnt="2" custScaleX="438834" custScaleY="27738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87587CE-8050-4735-B8A7-BEC578E9E87B}" type="pres">
      <dgm:prSet presAssocID="{A344FB37-D3CB-4917-B333-6C666019A2B2}" presName="rootConnector1" presStyleLbl="node1" presStyleIdx="0" presStyleCnt="0"/>
      <dgm:spPr/>
      <dgm:t>
        <a:bodyPr/>
        <a:lstStyle/>
        <a:p>
          <a:endParaRPr lang="pl-PL"/>
        </a:p>
      </dgm:t>
    </dgm:pt>
    <dgm:pt modelId="{FB83271E-5E93-4F78-A3ED-21AEE08FC5C4}" type="pres">
      <dgm:prSet presAssocID="{A344FB37-D3CB-4917-B333-6C666019A2B2}" presName="hierChild2" presStyleCnt="0"/>
      <dgm:spPr/>
      <dgm:t>
        <a:bodyPr/>
        <a:lstStyle/>
        <a:p>
          <a:endParaRPr lang="pl-PL"/>
        </a:p>
      </dgm:t>
    </dgm:pt>
    <dgm:pt modelId="{DB2DA435-8AC0-4C71-AD1A-5047579BC2A6}" type="pres">
      <dgm:prSet presAssocID="{A344FB37-D3CB-4917-B333-6C666019A2B2}" presName="hierChild3" presStyleCnt="0"/>
      <dgm:spPr/>
      <dgm:t>
        <a:bodyPr/>
        <a:lstStyle/>
        <a:p>
          <a:endParaRPr lang="pl-PL"/>
        </a:p>
      </dgm:t>
    </dgm:pt>
    <dgm:pt modelId="{366B804F-E621-4EEF-BC53-6827F18CA040}" type="pres">
      <dgm:prSet presAssocID="{F8EA7968-EA14-4BD1-A39B-39EFCBD5F89E}" presName="hierRoot1" presStyleCnt="0">
        <dgm:presLayoutVars>
          <dgm:hierBranch val="init"/>
        </dgm:presLayoutVars>
      </dgm:prSet>
      <dgm:spPr/>
      <dgm:t>
        <a:bodyPr/>
        <a:lstStyle/>
        <a:p>
          <a:endParaRPr lang="pl-PL"/>
        </a:p>
      </dgm:t>
    </dgm:pt>
    <dgm:pt modelId="{CEBDBDED-68BA-450B-9248-901422227C2C}" type="pres">
      <dgm:prSet presAssocID="{F8EA7968-EA14-4BD1-A39B-39EFCBD5F89E}" presName="rootComposite1" presStyleCnt="0"/>
      <dgm:spPr/>
      <dgm:t>
        <a:bodyPr/>
        <a:lstStyle/>
        <a:p>
          <a:endParaRPr lang="pl-PL"/>
        </a:p>
      </dgm:t>
    </dgm:pt>
    <dgm:pt modelId="{DA3A8C79-C6F4-45E5-9F87-16D62EE15CE3}" type="pres">
      <dgm:prSet presAssocID="{F8EA7968-EA14-4BD1-A39B-39EFCBD5F89E}" presName="rootText1" presStyleLbl="node0" presStyleIdx="1" presStyleCnt="2" custScaleX="438834" custScaleY="55712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0D45364-52E4-46E7-8AD2-4E44FE210F3D}" type="pres">
      <dgm:prSet presAssocID="{F8EA7968-EA14-4BD1-A39B-39EFCBD5F89E}" presName="rootConnector1" presStyleLbl="node1" presStyleIdx="0" presStyleCnt="0"/>
      <dgm:spPr/>
      <dgm:t>
        <a:bodyPr/>
        <a:lstStyle/>
        <a:p>
          <a:endParaRPr lang="pl-PL"/>
        </a:p>
      </dgm:t>
    </dgm:pt>
    <dgm:pt modelId="{2174F268-092F-47B9-B0B5-C89A446A0A84}" type="pres">
      <dgm:prSet presAssocID="{F8EA7968-EA14-4BD1-A39B-39EFCBD5F89E}" presName="hierChild2" presStyleCnt="0"/>
      <dgm:spPr/>
      <dgm:t>
        <a:bodyPr/>
        <a:lstStyle/>
        <a:p>
          <a:endParaRPr lang="pl-PL"/>
        </a:p>
      </dgm:t>
    </dgm:pt>
    <dgm:pt modelId="{C9457055-C3FD-4F17-905B-B45E002213A0}" type="pres">
      <dgm:prSet presAssocID="{F8EA7968-EA14-4BD1-A39B-39EFCBD5F89E}" presName="hierChild3" presStyleCnt="0"/>
      <dgm:spPr/>
      <dgm:t>
        <a:bodyPr/>
        <a:lstStyle/>
        <a:p>
          <a:endParaRPr lang="pl-PL"/>
        </a:p>
      </dgm:t>
    </dgm:pt>
  </dgm:ptLst>
  <dgm:cxnLst>
    <dgm:cxn modelId="{978E6E02-750D-4F48-A8BF-0DCE554C1784}" srcId="{3516945C-0017-4EB2-84A8-47AAC77F2747}" destId="{F8EA7968-EA14-4BD1-A39B-39EFCBD5F89E}" srcOrd="1" destOrd="0" parTransId="{3B8EAA06-BDD2-4DD2-BD7F-B428ABBC3917}" sibTransId="{506E6A8D-B100-42AA-BABD-85193EBE35E9}"/>
    <dgm:cxn modelId="{50C82D6C-942B-4C72-80F6-3D00347E2618}" srcId="{3516945C-0017-4EB2-84A8-47AAC77F2747}" destId="{A344FB37-D3CB-4917-B333-6C666019A2B2}" srcOrd="0" destOrd="0" parTransId="{C590AC01-E0FB-4415-A59B-3800D7CD2119}" sibTransId="{E14C3F49-FB85-4D69-B0BE-6F663D59B751}"/>
    <dgm:cxn modelId="{D606C16F-31EF-41BE-8C91-D8DC7D770CB3}" type="presOf" srcId="{A344FB37-D3CB-4917-B333-6C666019A2B2}" destId="{A87587CE-8050-4735-B8A7-BEC578E9E87B}" srcOrd="1" destOrd="0" presId="urn:microsoft.com/office/officeart/2009/3/layout/HorizontalOrganizationChart"/>
    <dgm:cxn modelId="{2B25BB74-8372-4440-9F1C-8E0361C38BA4}" type="presOf" srcId="{A344FB37-D3CB-4917-B333-6C666019A2B2}" destId="{2D25EE10-1803-4619-BF3B-5D5C3B3656D0}" srcOrd="0" destOrd="0" presId="urn:microsoft.com/office/officeart/2009/3/layout/HorizontalOrganizationChart"/>
    <dgm:cxn modelId="{28B080EB-A336-4EBF-BB64-465DF55D9EC7}" type="presOf" srcId="{3516945C-0017-4EB2-84A8-47AAC77F2747}" destId="{2D354920-811C-40AE-9D32-55EEBAAE4A79}" srcOrd="0" destOrd="0" presId="urn:microsoft.com/office/officeart/2009/3/layout/HorizontalOrganizationChart"/>
    <dgm:cxn modelId="{B377ED78-250B-442F-B686-7361EE64EF20}" type="presOf" srcId="{F8EA7968-EA14-4BD1-A39B-39EFCBD5F89E}" destId="{70D45364-52E4-46E7-8AD2-4E44FE210F3D}" srcOrd="1" destOrd="0" presId="urn:microsoft.com/office/officeart/2009/3/layout/HorizontalOrganizationChart"/>
    <dgm:cxn modelId="{0DA71465-0789-4B87-9689-8D2DBA2914EF}" type="presOf" srcId="{F8EA7968-EA14-4BD1-A39B-39EFCBD5F89E}" destId="{DA3A8C79-C6F4-45E5-9F87-16D62EE15CE3}" srcOrd="0" destOrd="0" presId="urn:microsoft.com/office/officeart/2009/3/layout/HorizontalOrganizationChart"/>
    <dgm:cxn modelId="{9F1D845D-0EE6-4563-9F0B-29360E060ED0}" type="presParOf" srcId="{2D354920-811C-40AE-9D32-55EEBAAE4A79}" destId="{F055539C-B89D-4357-A299-07FB16183DCF}" srcOrd="0" destOrd="0" presId="urn:microsoft.com/office/officeart/2009/3/layout/HorizontalOrganizationChart"/>
    <dgm:cxn modelId="{55232E8E-5956-4269-B13D-DEB9FF4FF8D0}" type="presParOf" srcId="{F055539C-B89D-4357-A299-07FB16183DCF}" destId="{C76A1CD2-46BC-4C50-88FD-A256091245C6}" srcOrd="0" destOrd="0" presId="urn:microsoft.com/office/officeart/2009/3/layout/HorizontalOrganizationChart"/>
    <dgm:cxn modelId="{EBEB3A6E-103F-4469-87F7-E862977F14E5}" type="presParOf" srcId="{C76A1CD2-46BC-4C50-88FD-A256091245C6}" destId="{2D25EE10-1803-4619-BF3B-5D5C3B3656D0}" srcOrd="0" destOrd="0" presId="urn:microsoft.com/office/officeart/2009/3/layout/HorizontalOrganizationChart"/>
    <dgm:cxn modelId="{6738361F-12B4-49A0-B736-CB066FFBB466}" type="presParOf" srcId="{C76A1CD2-46BC-4C50-88FD-A256091245C6}" destId="{A87587CE-8050-4735-B8A7-BEC578E9E87B}" srcOrd="1" destOrd="0" presId="urn:microsoft.com/office/officeart/2009/3/layout/HorizontalOrganizationChart"/>
    <dgm:cxn modelId="{A452A0B2-A5A9-4943-ADD6-2E36BB200F02}" type="presParOf" srcId="{F055539C-B89D-4357-A299-07FB16183DCF}" destId="{FB83271E-5E93-4F78-A3ED-21AEE08FC5C4}" srcOrd="1" destOrd="0" presId="urn:microsoft.com/office/officeart/2009/3/layout/HorizontalOrganizationChart"/>
    <dgm:cxn modelId="{47C614F6-80E7-4A66-8B1F-7799B246B767}" type="presParOf" srcId="{F055539C-B89D-4357-A299-07FB16183DCF}" destId="{DB2DA435-8AC0-4C71-AD1A-5047579BC2A6}" srcOrd="2" destOrd="0" presId="urn:microsoft.com/office/officeart/2009/3/layout/HorizontalOrganizationChart"/>
    <dgm:cxn modelId="{75DB243C-B155-4C42-8A90-01AA2AA9A93B}" type="presParOf" srcId="{2D354920-811C-40AE-9D32-55EEBAAE4A79}" destId="{366B804F-E621-4EEF-BC53-6827F18CA040}" srcOrd="1" destOrd="0" presId="urn:microsoft.com/office/officeart/2009/3/layout/HorizontalOrganizationChart"/>
    <dgm:cxn modelId="{A776BEB6-356D-49AF-948B-C5F25C4B70D0}" type="presParOf" srcId="{366B804F-E621-4EEF-BC53-6827F18CA040}" destId="{CEBDBDED-68BA-450B-9248-901422227C2C}" srcOrd="0" destOrd="0" presId="urn:microsoft.com/office/officeart/2009/3/layout/HorizontalOrganizationChart"/>
    <dgm:cxn modelId="{88BC7029-5F94-43D9-84A5-E53763EC978D}" type="presParOf" srcId="{CEBDBDED-68BA-450B-9248-901422227C2C}" destId="{DA3A8C79-C6F4-45E5-9F87-16D62EE15CE3}" srcOrd="0" destOrd="0" presId="urn:microsoft.com/office/officeart/2009/3/layout/HorizontalOrganizationChart"/>
    <dgm:cxn modelId="{81F2F39B-8E6B-48D2-BC4F-BE1947D3AF5E}" type="presParOf" srcId="{CEBDBDED-68BA-450B-9248-901422227C2C}" destId="{70D45364-52E4-46E7-8AD2-4E44FE210F3D}" srcOrd="1" destOrd="0" presId="urn:microsoft.com/office/officeart/2009/3/layout/HorizontalOrganizationChart"/>
    <dgm:cxn modelId="{BECC9E83-9DA7-4919-8C10-BB6DF10CE446}" type="presParOf" srcId="{366B804F-E621-4EEF-BC53-6827F18CA040}" destId="{2174F268-092F-47B9-B0B5-C89A446A0A84}" srcOrd="1" destOrd="0" presId="urn:microsoft.com/office/officeart/2009/3/layout/HorizontalOrganizationChart"/>
    <dgm:cxn modelId="{5AA77E13-BC20-4DA3-89D2-7A0DD0516428}" type="presParOf" srcId="{366B804F-E621-4EEF-BC53-6827F18CA040}" destId="{C9457055-C3FD-4F17-905B-B45E002213A0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51C2C4-10F3-4AFC-9C14-7E4948C3E4BF}" type="doc">
      <dgm:prSet loTypeId="urn:microsoft.com/office/officeart/2005/8/layout/hProcess3" loCatId="process" qsTypeId="urn:microsoft.com/office/officeart/2005/8/quickstyle/simple1" qsCatId="simple" csTypeId="urn:microsoft.com/office/officeart/2005/8/colors/accent3_3" csCatId="accent3" phldr="1"/>
      <dgm:spPr/>
    </dgm:pt>
    <dgm:pt modelId="{5138460C-3BCE-4928-82F5-00FA1922EF1C}">
      <dgm:prSet phldrT="[Tekst]" custT="1"/>
      <dgm:spPr/>
      <dgm:t>
        <a:bodyPr/>
        <a:lstStyle/>
        <a:p>
          <a:r>
            <a:rPr lang="pl-PL" sz="2000" b="1" dirty="0" smtClean="0"/>
            <a:t> </a:t>
          </a:r>
        </a:p>
        <a:p>
          <a:r>
            <a:rPr lang="pl-PL" sz="1400" b="1" dirty="0" smtClean="0">
              <a:latin typeface="Lato"/>
            </a:rPr>
            <a:t>93%  alokacji</a:t>
          </a:r>
        </a:p>
        <a:p>
          <a:r>
            <a:rPr lang="pl-PL" sz="1400" b="1" dirty="0" smtClean="0">
              <a:latin typeface="Lato"/>
            </a:rPr>
            <a:t>zaangażowanie w ogłoszone i uruchomione nabory + IF</a:t>
          </a:r>
        </a:p>
        <a:p>
          <a:r>
            <a:rPr lang="pl-PL" sz="1400" b="1" dirty="0" smtClean="0">
              <a:latin typeface="Lato"/>
            </a:rPr>
            <a:t>(tj. ponad 13,8 mld zł</a:t>
          </a:r>
          <a:r>
            <a:rPr lang="pl-PL" sz="1400" b="1" dirty="0" smtClean="0">
              <a:latin typeface="Novecento wide Book"/>
            </a:rPr>
            <a:t>) </a:t>
          </a:r>
          <a:endParaRPr lang="pl-PL" sz="1400" b="1" dirty="0">
            <a:latin typeface="Novecento wide Book"/>
          </a:endParaRPr>
        </a:p>
      </dgm:t>
    </dgm:pt>
    <dgm:pt modelId="{D973A0F2-A934-4407-A56A-0216ED8ADAFA}" type="parTrans" cxnId="{3181CD78-A52C-46A8-8888-B650BEEE45D4}">
      <dgm:prSet/>
      <dgm:spPr/>
      <dgm:t>
        <a:bodyPr/>
        <a:lstStyle/>
        <a:p>
          <a:endParaRPr lang="pl-PL"/>
        </a:p>
      </dgm:t>
    </dgm:pt>
    <dgm:pt modelId="{DB2BDB87-94A3-421A-8E16-563A9B2C46D4}" type="sibTrans" cxnId="{3181CD78-A52C-46A8-8888-B650BEEE45D4}">
      <dgm:prSet/>
      <dgm:spPr/>
      <dgm:t>
        <a:bodyPr/>
        <a:lstStyle/>
        <a:p>
          <a:endParaRPr lang="pl-PL"/>
        </a:p>
      </dgm:t>
    </dgm:pt>
    <dgm:pt modelId="{5BCEC2FD-5E68-464E-9B94-F9D763CB855C}" type="pres">
      <dgm:prSet presAssocID="{B551C2C4-10F3-4AFC-9C14-7E4948C3E4BF}" presName="Name0" presStyleCnt="0">
        <dgm:presLayoutVars>
          <dgm:dir/>
          <dgm:animLvl val="lvl"/>
          <dgm:resizeHandles val="exact"/>
        </dgm:presLayoutVars>
      </dgm:prSet>
      <dgm:spPr/>
    </dgm:pt>
    <dgm:pt modelId="{F5C01A00-F6C5-4746-8200-3038F11686C7}" type="pres">
      <dgm:prSet presAssocID="{B551C2C4-10F3-4AFC-9C14-7E4948C3E4BF}" presName="dummy" presStyleCnt="0"/>
      <dgm:spPr/>
    </dgm:pt>
    <dgm:pt modelId="{600FCF60-959D-4F8C-9271-FD7319B3AB1C}" type="pres">
      <dgm:prSet presAssocID="{B551C2C4-10F3-4AFC-9C14-7E4948C3E4BF}" presName="linH" presStyleCnt="0"/>
      <dgm:spPr/>
    </dgm:pt>
    <dgm:pt modelId="{BE7914E6-47AD-428D-A0F7-EBF98147D627}" type="pres">
      <dgm:prSet presAssocID="{B551C2C4-10F3-4AFC-9C14-7E4948C3E4BF}" presName="padding1" presStyleCnt="0"/>
      <dgm:spPr/>
    </dgm:pt>
    <dgm:pt modelId="{8BFAB1FB-D2D2-448F-A092-3095D9C44E22}" type="pres">
      <dgm:prSet presAssocID="{5138460C-3BCE-4928-82F5-00FA1922EF1C}" presName="linV" presStyleCnt="0"/>
      <dgm:spPr/>
    </dgm:pt>
    <dgm:pt modelId="{70C735B0-A901-4BE3-BD08-822DA2DC546B}" type="pres">
      <dgm:prSet presAssocID="{5138460C-3BCE-4928-82F5-00FA1922EF1C}" presName="spVertical1" presStyleCnt="0"/>
      <dgm:spPr/>
    </dgm:pt>
    <dgm:pt modelId="{3CFC66C9-04CF-4CAF-A62C-0B595201416F}" type="pres">
      <dgm:prSet presAssocID="{5138460C-3BCE-4928-82F5-00FA1922EF1C}" presName="parTx" presStyleLbl="revTx" presStyleIdx="0" presStyleCnt="1" custScaleY="151467" custLinFactY="100000" custLinFactNeighborX="-2233" custLinFactNeighborY="1661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689295A-5694-43CD-8BB8-02D49B8687C1}" type="pres">
      <dgm:prSet presAssocID="{5138460C-3BCE-4928-82F5-00FA1922EF1C}" presName="spVertical2" presStyleCnt="0"/>
      <dgm:spPr/>
    </dgm:pt>
    <dgm:pt modelId="{496BE5C2-FE64-4E32-9FB9-A83B09F0B538}" type="pres">
      <dgm:prSet presAssocID="{5138460C-3BCE-4928-82F5-00FA1922EF1C}" presName="spVertical3" presStyleCnt="0"/>
      <dgm:spPr/>
    </dgm:pt>
    <dgm:pt modelId="{1A888086-A536-4915-B520-7BFED1465148}" type="pres">
      <dgm:prSet presAssocID="{B551C2C4-10F3-4AFC-9C14-7E4948C3E4BF}" presName="padding2" presStyleCnt="0"/>
      <dgm:spPr/>
    </dgm:pt>
    <dgm:pt modelId="{0ADDE5FD-60FF-41D9-A38C-AEBE119AA837}" type="pres">
      <dgm:prSet presAssocID="{B551C2C4-10F3-4AFC-9C14-7E4948C3E4BF}" presName="negArrow" presStyleCnt="0"/>
      <dgm:spPr/>
    </dgm:pt>
    <dgm:pt modelId="{1719BC4B-54DC-4E81-BEC9-0E44E89CBD1D}" type="pres">
      <dgm:prSet presAssocID="{B551C2C4-10F3-4AFC-9C14-7E4948C3E4BF}" presName="backgroundArrow" presStyleLbl="node1" presStyleIdx="0" presStyleCnt="1" custScaleY="364264" custLinFactNeighborX="1160" custLinFactNeighborY="315"/>
      <dgm:spPr/>
    </dgm:pt>
  </dgm:ptLst>
  <dgm:cxnLst>
    <dgm:cxn modelId="{155F9CC6-DA77-449D-B75B-A493873AC11E}" type="presOf" srcId="{5138460C-3BCE-4928-82F5-00FA1922EF1C}" destId="{3CFC66C9-04CF-4CAF-A62C-0B595201416F}" srcOrd="0" destOrd="0" presId="urn:microsoft.com/office/officeart/2005/8/layout/hProcess3"/>
    <dgm:cxn modelId="{9E6D3451-AB93-4CAD-BFB2-2013C6519C22}" type="presOf" srcId="{B551C2C4-10F3-4AFC-9C14-7E4948C3E4BF}" destId="{5BCEC2FD-5E68-464E-9B94-F9D763CB855C}" srcOrd="0" destOrd="0" presId="urn:microsoft.com/office/officeart/2005/8/layout/hProcess3"/>
    <dgm:cxn modelId="{3181CD78-A52C-46A8-8888-B650BEEE45D4}" srcId="{B551C2C4-10F3-4AFC-9C14-7E4948C3E4BF}" destId="{5138460C-3BCE-4928-82F5-00FA1922EF1C}" srcOrd="0" destOrd="0" parTransId="{D973A0F2-A934-4407-A56A-0216ED8ADAFA}" sibTransId="{DB2BDB87-94A3-421A-8E16-563A9B2C46D4}"/>
    <dgm:cxn modelId="{135A41AC-2DB2-4677-A133-A3A95B0B62BB}" type="presParOf" srcId="{5BCEC2FD-5E68-464E-9B94-F9D763CB855C}" destId="{F5C01A00-F6C5-4746-8200-3038F11686C7}" srcOrd="0" destOrd="0" presId="urn:microsoft.com/office/officeart/2005/8/layout/hProcess3"/>
    <dgm:cxn modelId="{081B996A-B83E-44E1-A8A1-64D5931464F1}" type="presParOf" srcId="{5BCEC2FD-5E68-464E-9B94-F9D763CB855C}" destId="{600FCF60-959D-4F8C-9271-FD7319B3AB1C}" srcOrd="1" destOrd="0" presId="urn:microsoft.com/office/officeart/2005/8/layout/hProcess3"/>
    <dgm:cxn modelId="{1062B031-D535-4A91-91AC-6C060262D277}" type="presParOf" srcId="{600FCF60-959D-4F8C-9271-FD7319B3AB1C}" destId="{BE7914E6-47AD-428D-A0F7-EBF98147D627}" srcOrd="0" destOrd="0" presId="urn:microsoft.com/office/officeart/2005/8/layout/hProcess3"/>
    <dgm:cxn modelId="{C5A87ECB-A32A-4A96-B0D1-D0164707DEE3}" type="presParOf" srcId="{600FCF60-959D-4F8C-9271-FD7319B3AB1C}" destId="{8BFAB1FB-D2D2-448F-A092-3095D9C44E22}" srcOrd="1" destOrd="0" presId="urn:microsoft.com/office/officeart/2005/8/layout/hProcess3"/>
    <dgm:cxn modelId="{999B1E8D-9017-47FB-8EFC-CBF2A3934DC9}" type="presParOf" srcId="{8BFAB1FB-D2D2-448F-A092-3095D9C44E22}" destId="{70C735B0-A901-4BE3-BD08-822DA2DC546B}" srcOrd="0" destOrd="0" presId="urn:microsoft.com/office/officeart/2005/8/layout/hProcess3"/>
    <dgm:cxn modelId="{846B6B75-2892-4CAD-8CF2-7BBF240515A1}" type="presParOf" srcId="{8BFAB1FB-D2D2-448F-A092-3095D9C44E22}" destId="{3CFC66C9-04CF-4CAF-A62C-0B595201416F}" srcOrd="1" destOrd="0" presId="urn:microsoft.com/office/officeart/2005/8/layout/hProcess3"/>
    <dgm:cxn modelId="{7B023B6B-C8A0-4A02-B947-2DA208A90E09}" type="presParOf" srcId="{8BFAB1FB-D2D2-448F-A092-3095D9C44E22}" destId="{D689295A-5694-43CD-8BB8-02D49B8687C1}" srcOrd="2" destOrd="0" presId="urn:microsoft.com/office/officeart/2005/8/layout/hProcess3"/>
    <dgm:cxn modelId="{D70FC13F-A4C5-40A4-9DB5-C1C1FD0F5A83}" type="presParOf" srcId="{8BFAB1FB-D2D2-448F-A092-3095D9C44E22}" destId="{496BE5C2-FE64-4E32-9FB9-A83B09F0B538}" srcOrd="3" destOrd="0" presId="urn:microsoft.com/office/officeart/2005/8/layout/hProcess3"/>
    <dgm:cxn modelId="{2BF30B3E-502F-4F44-9141-8C583C9831DE}" type="presParOf" srcId="{600FCF60-959D-4F8C-9271-FD7319B3AB1C}" destId="{1A888086-A536-4915-B520-7BFED1465148}" srcOrd="2" destOrd="0" presId="urn:microsoft.com/office/officeart/2005/8/layout/hProcess3"/>
    <dgm:cxn modelId="{170F0A1B-3598-404B-8B29-AC46A553A538}" type="presParOf" srcId="{600FCF60-959D-4F8C-9271-FD7319B3AB1C}" destId="{0ADDE5FD-60FF-41D9-A38C-AEBE119AA837}" srcOrd="3" destOrd="0" presId="urn:microsoft.com/office/officeart/2005/8/layout/hProcess3"/>
    <dgm:cxn modelId="{6ACC9F54-4046-42D2-BAE4-2F909CDF6E56}" type="presParOf" srcId="{600FCF60-959D-4F8C-9271-FD7319B3AB1C}" destId="{1719BC4B-54DC-4E81-BEC9-0E44E89CBD1D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648839-46C6-4807-95CF-3400CA28FB9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370D051-4E3B-4724-A281-8C069847722A}">
      <dgm:prSet phldrT="[Teks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32 tyś.  osób bezrobotnych objętych wsparciem</a:t>
          </a:r>
          <a:endParaRPr lang="pl-PL" dirty="0">
            <a:solidFill>
              <a:schemeClr val="tx1"/>
            </a:solidFill>
          </a:endParaRPr>
        </a:p>
      </dgm:t>
    </dgm:pt>
    <dgm:pt modelId="{5A7BE761-B430-405D-BFB9-AF163F86A66C}" type="parTrans" cxnId="{ABB8B18F-7317-4235-85BC-96F73585DBD9}">
      <dgm:prSet/>
      <dgm:spPr/>
      <dgm:t>
        <a:bodyPr/>
        <a:lstStyle/>
        <a:p>
          <a:endParaRPr lang="pl-PL"/>
        </a:p>
      </dgm:t>
    </dgm:pt>
    <dgm:pt modelId="{F1AB1E72-3637-4919-B624-4E0EC90672E3}" type="sibTrans" cxnId="{ABB8B18F-7317-4235-85BC-96F73585DBD9}">
      <dgm:prSet/>
      <dgm:spPr/>
      <dgm:t>
        <a:bodyPr/>
        <a:lstStyle/>
        <a:p>
          <a:endParaRPr lang="pl-PL"/>
        </a:p>
      </dgm:t>
    </dgm:pt>
    <dgm:pt modelId="{46875B36-C5A3-4FE3-B5D8-0315FC473B23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ponad 50 tyś osób pracujących objętych wsparciem</a:t>
          </a:r>
          <a:endParaRPr lang="pl-PL" dirty="0">
            <a:solidFill>
              <a:schemeClr val="tx1"/>
            </a:solidFill>
          </a:endParaRPr>
        </a:p>
      </dgm:t>
    </dgm:pt>
    <dgm:pt modelId="{82D0DFEA-AD20-4A59-B62F-174407017EA0}" type="parTrans" cxnId="{CF7260F7-AA06-4286-92A3-8EE6573B7A8D}">
      <dgm:prSet/>
      <dgm:spPr/>
      <dgm:t>
        <a:bodyPr/>
        <a:lstStyle/>
        <a:p>
          <a:endParaRPr lang="pl-PL"/>
        </a:p>
      </dgm:t>
    </dgm:pt>
    <dgm:pt modelId="{1C8BF178-3710-48BD-8936-C8BDF85E21FA}" type="sibTrans" cxnId="{CF7260F7-AA06-4286-92A3-8EE6573B7A8D}">
      <dgm:prSet/>
      <dgm:spPr/>
      <dgm:t>
        <a:bodyPr/>
        <a:lstStyle/>
        <a:p>
          <a:endParaRPr lang="pl-PL"/>
        </a:p>
      </dgm:t>
    </dgm:pt>
    <dgm:pt modelId="{EF5A6623-CA40-4D09-A78F-6C8DE78773A2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ponad 55 tyś uczniów szkół uczestniczących objętych wsparciem</a:t>
          </a:r>
          <a:endParaRPr lang="pl-PL" dirty="0">
            <a:solidFill>
              <a:schemeClr val="tx1"/>
            </a:solidFill>
          </a:endParaRPr>
        </a:p>
      </dgm:t>
    </dgm:pt>
    <dgm:pt modelId="{7587F907-CA21-4254-B7E9-986F78D68D58}" type="parTrans" cxnId="{FF4C27AA-7380-481D-A910-AF3BDC884EDE}">
      <dgm:prSet/>
      <dgm:spPr/>
      <dgm:t>
        <a:bodyPr/>
        <a:lstStyle/>
        <a:p>
          <a:endParaRPr lang="pl-PL"/>
        </a:p>
      </dgm:t>
    </dgm:pt>
    <dgm:pt modelId="{DF43B417-3CF6-4034-8DA8-1D3C0B1CBDBB}" type="sibTrans" cxnId="{FF4C27AA-7380-481D-A910-AF3BDC884EDE}">
      <dgm:prSet/>
      <dgm:spPr/>
      <dgm:t>
        <a:bodyPr/>
        <a:lstStyle/>
        <a:p>
          <a:endParaRPr lang="pl-PL"/>
        </a:p>
      </dgm:t>
    </dgm:pt>
    <dgm:pt modelId="{C9505AEC-93CE-43F9-9DA2-AE05F72304A2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1400 wspartych przedsiębiorstw</a:t>
          </a:r>
          <a:endParaRPr lang="pl-PL" dirty="0">
            <a:solidFill>
              <a:schemeClr val="tx1"/>
            </a:solidFill>
          </a:endParaRPr>
        </a:p>
      </dgm:t>
    </dgm:pt>
    <dgm:pt modelId="{2AF3D261-8279-4A84-9989-CD40787CF4D7}" type="parTrans" cxnId="{38832913-C951-4973-B90C-43EDBB0B66A7}">
      <dgm:prSet/>
      <dgm:spPr/>
      <dgm:t>
        <a:bodyPr/>
        <a:lstStyle/>
        <a:p>
          <a:endParaRPr lang="pl-PL"/>
        </a:p>
      </dgm:t>
    </dgm:pt>
    <dgm:pt modelId="{96B80BF3-D135-4808-98AE-B423850262D8}" type="sibTrans" cxnId="{38832913-C951-4973-B90C-43EDBB0B66A7}">
      <dgm:prSet/>
      <dgm:spPr/>
      <dgm:t>
        <a:bodyPr/>
        <a:lstStyle/>
        <a:p>
          <a:endParaRPr lang="pl-PL"/>
        </a:p>
      </dgm:t>
    </dgm:pt>
    <dgm:pt modelId="{9880F8E1-B0C6-400A-863B-2281E013C7CD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47 jednostek służb ratowniczych doposażonych w sprzęt</a:t>
          </a:r>
          <a:endParaRPr lang="pl-PL" dirty="0">
            <a:solidFill>
              <a:schemeClr val="tx1"/>
            </a:solidFill>
          </a:endParaRPr>
        </a:p>
      </dgm:t>
    </dgm:pt>
    <dgm:pt modelId="{DDFCFAAB-295F-4CA7-AB4C-F6B508F8DA9F}" type="parTrans" cxnId="{A7F71E7E-4C40-4537-969B-B7506F5A4EDE}">
      <dgm:prSet/>
      <dgm:spPr/>
      <dgm:t>
        <a:bodyPr/>
        <a:lstStyle/>
        <a:p>
          <a:endParaRPr lang="pl-PL"/>
        </a:p>
      </dgm:t>
    </dgm:pt>
    <dgm:pt modelId="{C0B8BDAE-B886-40F2-9F4D-576270019B6F}" type="sibTrans" cxnId="{A7F71E7E-4C40-4537-969B-B7506F5A4EDE}">
      <dgm:prSet/>
      <dgm:spPr/>
      <dgm:t>
        <a:bodyPr/>
        <a:lstStyle/>
        <a:p>
          <a:endParaRPr lang="pl-PL"/>
        </a:p>
      </dgm:t>
    </dgm:pt>
    <dgm:pt modelId="{FD9BF6EE-34D6-4651-8C2A-529567F451AD}">
      <dgm:prSet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62 węzłów przesiadkowych </a:t>
          </a:r>
          <a:endParaRPr lang="pl-PL" dirty="0">
            <a:solidFill>
              <a:schemeClr val="tx1"/>
            </a:solidFill>
          </a:endParaRPr>
        </a:p>
      </dgm:t>
    </dgm:pt>
    <dgm:pt modelId="{66440F59-35C3-4649-8E2F-D0EE0D684A83}" type="parTrans" cxnId="{71ADF12A-1F1D-4CC7-8526-DCA9AB76DD50}">
      <dgm:prSet/>
      <dgm:spPr/>
      <dgm:t>
        <a:bodyPr/>
        <a:lstStyle/>
        <a:p>
          <a:endParaRPr lang="pl-PL"/>
        </a:p>
      </dgm:t>
    </dgm:pt>
    <dgm:pt modelId="{AB00C9F7-D084-477E-A964-7BD85C47B261}" type="sibTrans" cxnId="{71ADF12A-1F1D-4CC7-8526-DCA9AB76DD50}">
      <dgm:prSet/>
      <dgm:spPr/>
      <dgm:t>
        <a:bodyPr/>
        <a:lstStyle/>
        <a:p>
          <a:endParaRPr lang="pl-PL"/>
        </a:p>
      </dgm:t>
    </dgm:pt>
    <dgm:pt modelId="{2D3D0C2D-99F0-4AC8-8EEC-E5FB6A311DC9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ponad 120 km dróg</a:t>
          </a:r>
          <a:endParaRPr lang="pl-PL" dirty="0">
            <a:solidFill>
              <a:schemeClr val="tx1"/>
            </a:solidFill>
          </a:endParaRPr>
        </a:p>
      </dgm:t>
    </dgm:pt>
    <dgm:pt modelId="{BF3D79EE-D455-4328-9260-23B640673E53}" type="parTrans" cxnId="{89505909-9E22-4AEF-A98F-9B2FEEE48997}">
      <dgm:prSet/>
      <dgm:spPr/>
      <dgm:t>
        <a:bodyPr/>
        <a:lstStyle/>
        <a:p>
          <a:endParaRPr lang="pl-PL"/>
        </a:p>
      </dgm:t>
    </dgm:pt>
    <dgm:pt modelId="{B33AB33D-5610-4F01-B029-5B7DEA283296}" type="sibTrans" cxnId="{89505909-9E22-4AEF-A98F-9B2FEEE48997}">
      <dgm:prSet/>
      <dgm:spPr/>
      <dgm:t>
        <a:bodyPr/>
        <a:lstStyle/>
        <a:p>
          <a:endParaRPr lang="pl-PL"/>
        </a:p>
      </dgm:t>
    </dgm:pt>
    <dgm:pt modelId="{9BED7A8E-62ED-4E04-B745-3835369C27B1}" type="pres">
      <dgm:prSet presAssocID="{F7648839-46C6-4807-95CF-3400CA28FB9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14685334-448E-44DD-90AA-2F36FA6CE67E}" type="pres">
      <dgm:prSet presAssocID="{F7648839-46C6-4807-95CF-3400CA28FB93}" presName="Name1" presStyleCnt="0"/>
      <dgm:spPr/>
    </dgm:pt>
    <dgm:pt modelId="{D697144B-F513-47F6-BAFB-75B85B36C352}" type="pres">
      <dgm:prSet presAssocID="{F7648839-46C6-4807-95CF-3400CA28FB93}" presName="cycle" presStyleCnt="0"/>
      <dgm:spPr/>
    </dgm:pt>
    <dgm:pt modelId="{5F21E322-0213-4F76-B4AF-61932A97EBA8}" type="pres">
      <dgm:prSet presAssocID="{F7648839-46C6-4807-95CF-3400CA28FB93}" presName="srcNode" presStyleLbl="node1" presStyleIdx="0" presStyleCnt="7"/>
      <dgm:spPr/>
    </dgm:pt>
    <dgm:pt modelId="{8BDBBF47-0F71-4AB1-9CE7-B9926EFE3399}" type="pres">
      <dgm:prSet presAssocID="{F7648839-46C6-4807-95CF-3400CA28FB93}" presName="conn" presStyleLbl="parChTrans1D2" presStyleIdx="0" presStyleCnt="1"/>
      <dgm:spPr/>
      <dgm:t>
        <a:bodyPr/>
        <a:lstStyle/>
        <a:p>
          <a:endParaRPr lang="pl-PL"/>
        </a:p>
      </dgm:t>
    </dgm:pt>
    <dgm:pt modelId="{0AA488A2-9BEF-4F9B-8484-665B6AA5F418}" type="pres">
      <dgm:prSet presAssocID="{F7648839-46C6-4807-95CF-3400CA28FB93}" presName="extraNode" presStyleLbl="node1" presStyleIdx="0" presStyleCnt="7"/>
      <dgm:spPr/>
    </dgm:pt>
    <dgm:pt modelId="{CAF98C3E-624E-4D56-9BF5-74641AB6C542}" type="pres">
      <dgm:prSet presAssocID="{F7648839-46C6-4807-95CF-3400CA28FB93}" presName="dstNode" presStyleLbl="node1" presStyleIdx="0" presStyleCnt="7"/>
      <dgm:spPr/>
    </dgm:pt>
    <dgm:pt modelId="{DE616F9D-1D96-451A-ACA9-049B7D66C04E}" type="pres">
      <dgm:prSet presAssocID="{7370D051-4E3B-4724-A281-8C069847722A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8ED2EE3-83ED-43EC-B213-05ED50446FB6}" type="pres">
      <dgm:prSet presAssocID="{7370D051-4E3B-4724-A281-8C069847722A}" presName="accent_1" presStyleCnt="0"/>
      <dgm:spPr/>
    </dgm:pt>
    <dgm:pt modelId="{49BD0587-34F0-448A-BC50-FB4484EE3CC6}" type="pres">
      <dgm:prSet presAssocID="{7370D051-4E3B-4724-A281-8C069847722A}" presName="accentRepeatNode" presStyleLbl="solidFgAcc1" presStyleIdx="0" presStyleCnt="7"/>
      <dgm:spPr/>
    </dgm:pt>
    <dgm:pt modelId="{88BB8895-27A6-4DB3-B8B8-9302C8E6F99C}" type="pres">
      <dgm:prSet presAssocID="{46875B36-C5A3-4FE3-B5D8-0315FC473B23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EDDCA41-5241-4921-BA51-5466C4355C32}" type="pres">
      <dgm:prSet presAssocID="{46875B36-C5A3-4FE3-B5D8-0315FC473B23}" presName="accent_2" presStyleCnt="0"/>
      <dgm:spPr/>
    </dgm:pt>
    <dgm:pt modelId="{940C6562-1269-4B7F-A36B-884EE9D2ECB5}" type="pres">
      <dgm:prSet presAssocID="{46875B36-C5A3-4FE3-B5D8-0315FC473B23}" presName="accentRepeatNode" presStyleLbl="solidFgAcc1" presStyleIdx="1" presStyleCnt="7"/>
      <dgm:spPr/>
    </dgm:pt>
    <dgm:pt modelId="{B09D8F81-A30A-4D5E-8E4C-CC49E8B75B01}" type="pres">
      <dgm:prSet presAssocID="{EF5A6623-CA40-4D09-A78F-6C8DE78773A2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AF8120D-98E1-4A81-91E8-D1A8196B0053}" type="pres">
      <dgm:prSet presAssocID="{EF5A6623-CA40-4D09-A78F-6C8DE78773A2}" presName="accent_3" presStyleCnt="0"/>
      <dgm:spPr/>
    </dgm:pt>
    <dgm:pt modelId="{9DA525FE-3445-4194-96E5-44AC7BDE2623}" type="pres">
      <dgm:prSet presAssocID="{EF5A6623-CA40-4D09-A78F-6C8DE78773A2}" presName="accentRepeatNode" presStyleLbl="solidFgAcc1" presStyleIdx="2" presStyleCnt="7"/>
      <dgm:spPr/>
    </dgm:pt>
    <dgm:pt modelId="{26076A84-2347-43A9-B66C-29FF8344AE0E}" type="pres">
      <dgm:prSet presAssocID="{C9505AEC-93CE-43F9-9DA2-AE05F72304A2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C79C5EB-C901-4ACB-8DDC-BA0F7532DFE9}" type="pres">
      <dgm:prSet presAssocID="{C9505AEC-93CE-43F9-9DA2-AE05F72304A2}" presName="accent_4" presStyleCnt="0"/>
      <dgm:spPr/>
    </dgm:pt>
    <dgm:pt modelId="{D9D713F8-5373-4D02-96E2-6B13FD543657}" type="pres">
      <dgm:prSet presAssocID="{C9505AEC-93CE-43F9-9DA2-AE05F72304A2}" presName="accentRepeatNode" presStyleLbl="solidFgAcc1" presStyleIdx="3" presStyleCnt="7"/>
      <dgm:spPr/>
    </dgm:pt>
    <dgm:pt modelId="{192D8A60-67F8-47F9-B37E-3903207FBF3C}" type="pres">
      <dgm:prSet presAssocID="{9880F8E1-B0C6-400A-863B-2281E013C7CD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81821BD-32E8-48D6-BD25-0584490FC2A2}" type="pres">
      <dgm:prSet presAssocID="{9880F8E1-B0C6-400A-863B-2281E013C7CD}" presName="accent_5" presStyleCnt="0"/>
      <dgm:spPr/>
    </dgm:pt>
    <dgm:pt modelId="{78118B33-53C2-4D58-A232-32EFA1A73FBF}" type="pres">
      <dgm:prSet presAssocID="{9880F8E1-B0C6-400A-863B-2281E013C7CD}" presName="accentRepeatNode" presStyleLbl="solidFgAcc1" presStyleIdx="4" presStyleCnt="7"/>
      <dgm:spPr/>
    </dgm:pt>
    <dgm:pt modelId="{73BBC3B3-F149-4D54-AD66-9B341F685845}" type="pres">
      <dgm:prSet presAssocID="{FD9BF6EE-34D6-4651-8C2A-529567F451AD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5261A89-1C68-4C54-A4B6-4BF04697EF0B}" type="pres">
      <dgm:prSet presAssocID="{FD9BF6EE-34D6-4651-8C2A-529567F451AD}" presName="accent_6" presStyleCnt="0"/>
      <dgm:spPr/>
    </dgm:pt>
    <dgm:pt modelId="{62FFF336-A6BA-4F10-9341-80A2309A3C6A}" type="pres">
      <dgm:prSet presAssocID="{FD9BF6EE-34D6-4651-8C2A-529567F451AD}" presName="accentRepeatNode" presStyleLbl="solidFgAcc1" presStyleIdx="5" presStyleCnt="7"/>
      <dgm:spPr/>
    </dgm:pt>
    <dgm:pt modelId="{D4C08D7D-18BD-4BE5-B6A5-9EE799FDECE9}" type="pres">
      <dgm:prSet presAssocID="{2D3D0C2D-99F0-4AC8-8EEC-E5FB6A311DC9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281CB08-A2D7-447F-829A-A8F40540F9C6}" type="pres">
      <dgm:prSet presAssocID="{2D3D0C2D-99F0-4AC8-8EEC-E5FB6A311DC9}" presName="accent_7" presStyleCnt="0"/>
      <dgm:spPr/>
    </dgm:pt>
    <dgm:pt modelId="{C7FD18BA-C8DA-4060-8B98-7075FF6CC13F}" type="pres">
      <dgm:prSet presAssocID="{2D3D0C2D-99F0-4AC8-8EEC-E5FB6A311DC9}" presName="accentRepeatNode" presStyleLbl="solidFgAcc1" presStyleIdx="6" presStyleCnt="7"/>
      <dgm:spPr/>
    </dgm:pt>
  </dgm:ptLst>
  <dgm:cxnLst>
    <dgm:cxn modelId="{89505909-9E22-4AEF-A98F-9B2FEEE48997}" srcId="{F7648839-46C6-4807-95CF-3400CA28FB93}" destId="{2D3D0C2D-99F0-4AC8-8EEC-E5FB6A311DC9}" srcOrd="6" destOrd="0" parTransId="{BF3D79EE-D455-4328-9260-23B640673E53}" sibTransId="{B33AB33D-5610-4F01-B029-5B7DEA283296}"/>
    <dgm:cxn modelId="{E7B5489E-820A-43B3-87BF-B2FEBF92D8E3}" type="presOf" srcId="{7370D051-4E3B-4724-A281-8C069847722A}" destId="{DE616F9D-1D96-451A-ACA9-049B7D66C04E}" srcOrd="0" destOrd="0" presId="urn:microsoft.com/office/officeart/2008/layout/VerticalCurvedList"/>
    <dgm:cxn modelId="{03E12E02-9AC2-468E-AF1F-3E7E5DCCF012}" type="presOf" srcId="{2D3D0C2D-99F0-4AC8-8EEC-E5FB6A311DC9}" destId="{D4C08D7D-18BD-4BE5-B6A5-9EE799FDECE9}" srcOrd="0" destOrd="0" presId="urn:microsoft.com/office/officeart/2008/layout/VerticalCurvedList"/>
    <dgm:cxn modelId="{38832913-C951-4973-B90C-43EDBB0B66A7}" srcId="{F7648839-46C6-4807-95CF-3400CA28FB93}" destId="{C9505AEC-93CE-43F9-9DA2-AE05F72304A2}" srcOrd="3" destOrd="0" parTransId="{2AF3D261-8279-4A84-9989-CD40787CF4D7}" sibTransId="{96B80BF3-D135-4808-98AE-B423850262D8}"/>
    <dgm:cxn modelId="{CF7260F7-AA06-4286-92A3-8EE6573B7A8D}" srcId="{F7648839-46C6-4807-95CF-3400CA28FB93}" destId="{46875B36-C5A3-4FE3-B5D8-0315FC473B23}" srcOrd="1" destOrd="0" parTransId="{82D0DFEA-AD20-4A59-B62F-174407017EA0}" sibTransId="{1C8BF178-3710-48BD-8936-C8BDF85E21FA}"/>
    <dgm:cxn modelId="{ABB8B18F-7317-4235-85BC-96F73585DBD9}" srcId="{F7648839-46C6-4807-95CF-3400CA28FB93}" destId="{7370D051-4E3B-4724-A281-8C069847722A}" srcOrd="0" destOrd="0" parTransId="{5A7BE761-B430-405D-BFB9-AF163F86A66C}" sibTransId="{F1AB1E72-3637-4919-B624-4E0EC90672E3}"/>
    <dgm:cxn modelId="{A7F71E7E-4C40-4537-969B-B7506F5A4EDE}" srcId="{F7648839-46C6-4807-95CF-3400CA28FB93}" destId="{9880F8E1-B0C6-400A-863B-2281E013C7CD}" srcOrd="4" destOrd="0" parTransId="{DDFCFAAB-295F-4CA7-AB4C-F6B508F8DA9F}" sibTransId="{C0B8BDAE-B886-40F2-9F4D-576270019B6F}"/>
    <dgm:cxn modelId="{AA078AA8-02DA-499C-BEC0-5693F201D617}" type="presOf" srcId="{EF5A6623-CA40-4D09-A78F-6C8DE78773A2}" destId="{B09D8F81-A30A-4D5E-8E4C-CC49E8B75B01}" srcOrd="0" destOrd="0" presId="urn:microsoft.com/office/officeart/2008/layout/VerticalCurvedList"/>
    <dgm:cxn modelId="{B3DAA4DF-EBCF-4356-B660-21A31C86FD25}" type="presOf" srcId="{C9505AEC-93CE-43F9-9DA2-AE05F72304A2}" destId="{26076A84-2347-43A9-B66C-29FF8344AE0E}" srcOrd="0" destOrd="0" presId="urn:microsoft.com/office/officeart/2008/layout/VerticalCurvedList"/>
    <dgm:cxn modelId="{028BEEAF-85AE-46B4-9024-BE7B96FF8BF4}" type="presOf" srcId="{46875B36-C5A3-4FE3-B5D8-0315FC473B23}" destId="{88BB8895-27A6-4DB3-B8B8-9302C8E6F99C}" srcOrd="0" destOrd="0" presId="urn:microsoft.com/office/officeart/2008/layout/VerticalCurvedList"/>
    <dgm:cxn modelId="{18630458-6625-4F9D-908B-51EE9DF08EC6}" type="presOf" srcId="{9880F8E1-B0C6-400A-863B-2281E013C7CD}" destId="{192D8A60-67F8-47F9-B37E-3903207FBF3C}" srcOrd="0" destOrd="0" presId="urn:microsoft.com/office/officeart/2008/layout/VerticalCurvedList"/>
    <dgm:cxn modelId="{37F8B434-C595-47A0-890B-EF337BB84199}" type="presOf" srcId="{FD9BF6EE-34D6-4651-8C2A-529567F451AD}" destId="{73BBC3B3-F149-4D54-AD66-9B341F685845}" srcOrd="0" destOrd="0" presId="urn:microsoft.com/office/officeart/2008/layout/VerticalCurvedList"/>
    <dgm:cxn modelId="{06162060-5F8D-4932-8D66-729E937046FB}" type="presOf" srcId="{F1AB1E72-3637-4919-B624-4E0EC90672E3}" destId="{8BDBBF47-0F71-4AB1-9CE7-B9926EFE3399}" srcOrd="0" destOrd="0" presId="urn:microsoft.com/office/officeart/2008/layout/VerticalCurvedList"/>
    <dgm:cxn modelId="{FF4C27AA-7380-481D-A910-AF3BDC884EDE}" srcId="{F7648839-46C6-4807-95CF-3400CA28FB93}" destId="{EF5A6623-CA40-4D09-A78F-6C8DE78773A2}" srcOrd="2" destOrd="0" parTransId="{7587F907-CA21-4254-B7E9-986F78D68D58}" sibTransId="{DF43B417-3CF6-4034-8DA8-1D3C0B1CBDBB}"/>
    <dgm:cxn modelId="{E96A16BA-0F2F-4F9F-B6B1-7458EF22CC3A}" type="presOf" srcId="{F7648839-46C6-4807-95CF-3400CA28FB93}" destId="{9BED7A8E-62ED-4E04-B745-3835369C27B1}" srcOrd="0" destOrd="0" presId="urn:microsoft.com/office/officeart/2008/layout/VerticalCurvedList"/>
    <dgm:cxn modelId="{71ADF12A-1F1D-4CC7-8526-DCA9AB76DD50}" srcId="{F7648839-46C6-4807-95CF-3400CA28FB93}" destId="{FD9BF6EE-34D6-4651-8C2A-529567F451AD}" srcOrd="5" destOrd="0" parTransId="{66440F59-35C3-4649-8E2F-D0EE0D684A83}" sibTransId="{AB00C9F7-D084-477E-A964-7BD85C47B261}"/>
    <dgm:cxn modelId="{D1374F5E-BDA7-4D3C-97C9-1A54E07D6557}" type="presParOf" srcId="{9BED7A8E-62ED-4E04-B745-3835369C27B1}" destId="{14685334-448E-44DD-90AA-2F36FA6CE67E}" srcOrd="0" destOrd="0" presId="urn:microsoft.com/office/officeart/2008/layout/VerticalCurvedList"/>
    <dgm:cxn modelId="{463DE256-DC19-4672-8579-2ADED941FD9B}" type="presParOf" srcId="{14685334-448E-44DD-90AA-2F36FA6CE67E}" destId="{D697144B-F513-47F6-BAFB-75B85B36C352}" srcOrd="0" destOrd="0" presId="urn:microsoft.com/office/officeart/2008/layout/VerticalCurvedList"/>
    <dgm:cxn modelId="{3ABB317A-B9AD-4ECD-9D8B-B1418C647A17}" type="presParOf" srcId="{D697144B-F513-47F6-BAFB-75B85B36C352}" destId="{5F21E322-0213-4F76-B4AF-61932A97EBA8}" srcOrd="0" destOrd="0" presId="urn:microsoft.com/office/officeart/2008/layout/VerticalCurvedList"/>
    <dgm:cxn modelId="{A5086BAB-AD50-45D0-8483-57BF6FAA0FEF}" type="presParOf" srcId="{D697144B-F513-47F6-BAFB-75B85B36C352}" destId="{8BDBBF47-0F71-4AB1-9CE7-B9926EFE3399}" srcOrd="1" destOrd="0" presId="urn:microsoft.com/office/officeart/2008/layout/VerticalCurvedList"/>
    <dgm:cxn modelId="{F9EB8753-89C5-4E57-8ADA-F3FA74C517CC}" type="presParOf" srcId="{D697144B-F513-47F6-BAFB-75B85B36C352}" destId="{0AA488A2-9BEF-4F9B-8484-665B6AA5F418}" srcOrd="2" destOrd="0" presId="urn:microsoft.com/office/officeart/2008/layout/VerticalCurvedList"/>
    <dgm:cxn modelId="{216B4E2E-60E8-48FB-B7FC-39076A7287E5}" type="presParOf" srcId="{D697144B-F513-47F6-BAFB-75B85B36C352}" destId="{CAF98C3E-624E-4D56-9BF5-74641AB6C542}" srcOrd="3" destOrd="0" presId="urn:microsoft.com/office/officeart/2008/layout/VerticalCurvedList"/>
    <dgm:cxn modelId="{F7E66CA3-B249-4CD1-9456-5E2D991062C4}" type="presParOf" srcId="{14685334-448E-44DD-90AA-2F36FA6CE67E}" destId="{DE616F9D-1D96-451A-ACA9-049B7D66C04E}" srcOrd="1" destOrd="0" presId="urn:microsoft.com/office/officeart/2008/layout/VerticalCurvedList"/>
    <dgm:cxn modelId="{99F099DE-6BD1-4DF6-8D33-5A7E1299586C}" type="presParOf" srcId="{14685334-448E-44DD-90AA-2F36FA6CE67E}" destId="{58ED2EE3-83ED-43EC-B213-05ED50446FB6}" srcOrd="2" destOrd="0" presId="urn:microsoft.com/office/officeart/2008/layout/VerticalCurvedList"/>
    <dgm:cxn modelId="{44161D9A-792B-4ADD-A268-CEE77A724569}" type="presParOf" srcId="{58ED2EE3-83ED-43EC-B213-05ED50446FB6}" destId="{49BD0587-34F0-448A-BC50-FB4484EE3CC6}" srcOrd="0" destOrd="0" presId="urn:microsoft.com/office/officeart/2008/layout/VerticalCurvedList"/>
    <dgm:cxn modelId="{1B80E4BD-549D-4BBA-A21E-D2E85E54F300}" type="presParOf" srcId="{14685334-448E-44DD-90AA-2F36FA6CE67E}" destId="{88BB8895-27A6-4DB3-B8B8-9302C8E6F99C}" srcOrd="3" destOrd="0" presId="urn:microsoft.com/office/officeart/2008/layout/VerticalCurvedList"/>
    <dgm:cxn modelId="{D8D4494A-37E9-4375-B932-71DF2CC2050E}" type="presParOf" srcId="{14685334-448E-44DD-90AA-2F36FA6CE67E}" destId="{7EDDCA41-5241-4921-BA51-5466C4355C32}" srcOrd="4" destOrd="0" presId="urn:microsoft.com/office/officeart/2008/layout/VerticalCurvedList"/>
    <dgm:cxn modelId="{577C8161-61C5-4DBB-897D-06B1F709FFBB}" type="presParOf" srcId="{7EDDCA41-5241-4921-BA51-5466C4355C32}" destId="{940C6562-1269-4B7F-A36B-884EE9D2ECB5}" srcOrd="0" destOrd="0" presId="urn:microsoft.com/office/officeart/2008/layout/VerticalCurvedList"/>
    <dgm:cxn modelId="{F0AC847E-C84C-4086-A628-7E988E2B08C1}" type="presParOf" srcId="{14685334-448E-44DD-90AA-2F36FA6CE67E}" destId="{B09D8F81-A30A-4D5E-8E4C-CC49E8B75B01}" srcOrd="5" destOrd="0" presId="urn:microsoft.com/office/officeart/2008/layout/VerticalCurvedList"/>
    <dgm:cxn modelId="{7D533217-40B9-4B16-888A-B3535C73EA7A}" type="presParOf" srcId="{14685334-448E-44DD-90AA-2F36FA6CE67E}" destId="{8AF8120D-98E1-4A81-91E8-D1A8196B0053}" srcOrd="6" destOrd="0" presId="urn:microsoft.com/office/officeart/2008/layout/VerticalCurvedList"/>
    <dgm:cxn modelId="{EAC9251D-3B52-4C5A-881E-94150AB22776}" type="presParOf" srcId="{8AF8120D-98E1-4A81-91E8-D1A8196B0053}" destId="{9DA525FE-3445-4194-96E5-44AC7BDE2623}" srcOrd="0" destOrd="0" presId="urn:microsoft.com/office/officeart/2008/layout/VerticalCurvedList"/>
    <dgm:cxn modelId="{024F763F-D534-4C90-996A-35DA1F1E4D56}" type="presParOf" srcId="{14685334-448E-44DD-90AA-2F36FA6CE67E}" destId="{26076A84-2347-43A9-B66C-29FF8344AE0E}" srcOrd="7" destOrd="0" presId="urn:microsoft.com/office/officeart/2008/layout/VerticalCurvedList"/>
    <dgm:cxn modelId="{AA3C6BCF-3253-4E0D-AA0E-5BDF97151194}" type="presParOf" srcId="{14685334-448E-44DD-90AA-2F36FA6CE67E}" destId="{4C79C5EB-C901-4ACB-8DDC-BA0F7532DFE9}" srcOrd="8" destOrd="0" presId="urn:microsoft.com/office/officeart/2008/layout/VerticalCurvedList"/>
    <dgm:cxn modelId="{770C10CD-EF55-43F7-9FF9-821F9F87003C}" type="presParOf" srcId="{4C79C5EB-C901-4ACB-8DDC-BA0F7532DFE9}" destId="{D9D713F8-5373-4D02-96E2-6B13FD543657}" srcOrd="0" destOrd="0" presId="urn:microsoft.com/office/officeart/2008/layout/VerticalCurvedList"/>
    <dgm:cxn modelId="{4B12871D-B73D-4AB2-84D5-73B56DADD918}" type="presParOf" srcId="{14685334-448E-44DD-90AA-2F36FA6CE67E}" destId="{192D8A60-67F8-47F9-B37E-3903207FBF3C}" srcOrd="9" destOrd="0" presId="urn:microsoft.com/office/officeart/2008/layout/VerticalCurvedList"/>
    <dgm:cxn modelId="{226A2088-4EBB-40A1-BD9B-E927A3C3F3F3}" type="presParOf" srcId="{14685334-448E-44DD-90AA-2F36FA6CE67E}" destId="{381821BD-32E8-48D6-BD25-0584490FC2A2}" srcOrd="10" destOrd="0" presId="urn:microsoft.com/office/officeart/2008/layout/VerticalCurvedList"/>
    <dgm:cxn modelId="{5598C590-9569-4678-B76C-109933097D5E}" type="presParOf" srcId="{381821BD-32E8-48D6-BD25-0584490FC2A2}" destId="{78118B33-53C2-4D58-A232-32EFA1A73FBF}" srcOrd="0" destOrd="0" presId="urn:microsoft.com/office/officeart/2008/layout/VerticalCurvedList"/>
    <dgm:cxn modelId="{2D199F4E-7B02-4886-A5F9-6D962D1C067C}" type="presParOf" srcId="{14685334-448E-44DD-90AA-2F36FA6CE67E}" destId="{73BBC3B3-F149-4D54-AD66-9B341F685845}" srcOrd="11" destOrd="0" presId="urn:microsoft.com/office/officeart/2008/layout/VerticalCurvedList"/>
    <dgm:cxn modelId="{CAF68DEB-60A5-45D5-B286-4E3B80F3A629}" type="presParOf" srcId="{14685334-448E-44DD-90AA-2F36FA6CE67E}" destId="{35261A89-1C68-4C54-A4B6-4BF04697EF0B}" srcOrd="12" destOrd="0" presId="urn:microsoft.com/office/officeart/2008/layout/VerticalCurvedList"/>
    <dgm:cxn modelId="{FC988FE7-6D09-4585-AD5F-E8243D5CBA25}" type="presParOf" srcId="{35261A89-1C68-4C54-A4B6-4BF04697EF0B}" destId="{62FFF336-A6BA-4F10-9341-80A2309A3C6A}" srcOrd="0" destOrd="0" presId="urn:microsoft.com/office/officeart/2008/layout/VerticalCurvedList"/>
    <dgm:cxn modelId="{AEADE206-E4E9-4962-9A90-01FFE80F2B3C}" type="presParOf" srcId="{14685334-448E-44DD-90AA-2F36FA6CE67E}" destId="{D4C08D7D-18BD-4BE5-B6A5-9EE799FDECE9}" srcOrd="13" destOrd="0" presId="urn:microsoft.com/office/officeart/2008/layout/VerticalCurvedList"/>
    <dgm:cxn modelId="{6FAB9521-ED76-4CD4-A17A-CC72D5B2E5F2}" type="presParOf" srcId="{14685334-448E-44DD-90AA-2F36FA6CE67E}" destId="{A281CB08-A2D7-447F-829A-A8F40540F9C6}" srcOrd="14" destOrd="0" presId="urn:microsoft.com/office/officeart/2008/layout/VerticalCurvedList"/>
    <dgm:cxn modelId="{796C7057-50B7-4661-9896-619B3129C809}" type="presParOf" srcId="{A281CB08-A2D7-447F-829A-A8F40540F9C6}" destId="{C7FD18BA-C8DA-4060-8B98-7075FF6CC13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25EE10-1803-4619-BF3B-5D5C3B3656D0}">
      <dsp:nvSpPr>
        <dsp:cNvPr id="0" name=""/>
        <dsp:cNvSpPr/>
      </dsp:nvSpPr>
      <dsp:spPr>
        <a:xfrm>
          <a:off x="2778" y="411893"/>
          <a:ext cx="5872457" cy="113215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b="1" u="none" kern="1200" dirty="0" smtClean="0">
            <a:latin typeface="Lato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b="1" u="none" kern="1200" dirty="0" smtClean="0">
            <a:latin typeface="Lato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u="none" kern="1200" dirty="0" smtClean="0">
              <a:latin typeface="Lato"/>
            </a:rPr>
            <a:t>326 ogłoszonych</a:t>
          </a:r>
          <a:r>
            <a:rPr lang="pl-PL" sz="2000" b="1" kern="1200" dirty="0" smtClean="0">
              <a:latin typeface="Lato"/>
            </a:rPr>
            <a:t> naborów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latin typeface="Lato"/>
            </a:rPr>
            <a:t>z tego 8 czeka na uruchomienie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 </a:t>
          </a:r>
          <a:endParaRPr lang="pl-PL" sz="2000" b="1" kern="1200" dirty="0"/>
        </a:p>
      </dsp:txBody>
      <dsp:txXfrm>
        <a:off x="2778" y="411893"/>
        <a:ext cx="5872457" cy="1132158"/>
      </dsp:txXfrm>
    </dsp:sp>
    <dsp:sp modelId="{DA3A8C79-C6F4-45E5-9F87-16D62EE15CE3}">
      <dsp:nvSpPr>
        <dsp:cNvPr id="0" name=""/>
        <dsp:cNvSpPr/>
      </dsp:nvSpPr>
      <dsp:spPr>
        <a:xfrm>
          <a:off x="2778" y="1711326"/>
          <a:ext cx="5872457" cy="227388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500" b="1" u="none" kern="1200" dirty="0" smtClean="0">
            <a:latin typeface="Lato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u="none" kern="1200" dirty="0" smtClean="0">
              <a:latin typeface="Lato"/>
            </a:rPr>
            <a:t>kolejne 17 naborów rozpocznie się do końca roku,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u="none" kern="1200" dirty="0" smtClean="0">
              <a:latin typeface="Lato"/>
            </a:rPr>
            <a:t>wśród nich:</a:t>
          </a:r>
          <a:endParaRPr lang="pl-PL" sz="1500" b="1" kern="1200" dirty="0" smtClean="0">
            <a:latin typeface="Lato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>
              <a:latin typeface="Lato"/>
            </a:rPr>
            <a:t>- drogi lokalne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>
              <a:latin typeface="Lato"/>
            </a:rPr>
            <a:t>- kogeneracja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>
              <a:latin typeface="Lato"/>
            </a:rPr>
            <a:t>- poprawa dostępu do profilaktyki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>
              <a:latin typeface="Lato"/>
            </a:rPr>
            <a:t>- kształcenie ustawiczne</a:t>
          </a:r>
          <a:r>
            <a:rPr lang="pl-PL" sz="1500" b="1" kern="1200" dirty="0" smtClean="0"/>
            <a:t> 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/>
            <a:t> </a:t>
          </a:r>
          <a:endParaRPr lang="pl-PL" sz="1500" b="1" kern="1200" dirty="0"/>
        </a:p>
      </dsp:txBody>
      <dsp:txXfrm>
        <a:off x="2778" y="1711326"/>
        <a:ext cx="5872457" cy="22738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19BC4B-54DC-4E81-BEC9-0E44E89CBD1D}">
      <dsp:nvSpPr>
        <dsp:cNvPr id="0" name=""/>
        <dsp:cNvSpPr/>
      </dsp:nvSpPr>
      <dsp:spPr>
        <a:xfrm>
          <a:off x="0" y="146517"/>
          <a:ext cx="2917404" cy="4250821"/>
        </a:xfrm>
        <a:prstGeom prst="rightArrow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FC66C9-04CF-4CAF-A62C-0B595201416F}">
      <dsp:nvSpPr>
        <dsp:cNvPr id="0" name=""/>
        <dsp:cNvSpPr/>
      </dsp:nvSpPr>
      <dsp:spPr>
        <a:xfrm>
          <a:off x="181953" y="1502897"/>
          <a:ext cx="2390333" cy="883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0" rIns="0" bIns="203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latin typeface="Lato"/>
            </a:rPr>
            <a:t>93%  alokacji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latin typeface="Lato"/>
            </a:rPr>
            <a:t>zaangażowanie w ogłoszone i uruchomione nabory + IF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latin typeface="Lato"/>
            </a:rPr>
            <a:t>(tj. ponad 13,8 mld zł</a:t>
          </a:r>
          <a:r>
            <a:rPr lang="pl-PL" sz="1400" b="1" kern="1200" dirty="0" smtClean="0">
              <a:latin typeface="Novecento wide Book"/>
            </a:rPr>
            <a:t>) </a:t>
          </a:r>
          <a:endParaRPr lang="pl-PL" sz="1400" b="1" kern="1200" dirty="0">
            <a:latin typeface="Novecento wide Book"/>
          </a:endParaRPr>
        </a:p>
      </dsp:txBody>
      <dsp:txXfrm>
        <a:off x="181953" y="1502897"/>
        <a:ext cx="2390333" cy="8837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DBBF47-0F71-4AB1-9CE7-B9926EFE3399}">
      <dsp:nvSpPr>
        <dsp:cNvPr id="0" name=""/>
        <dsp:cNvSpPr/>
      </dsp:nvSpPr>
      <dsp:spPr>
        <a:xfrm>
          <a:off x="-5114931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616F9D-1D96-451A-ACA9-049B7D66C04E}">
      <dsp:nvSpPr>
        <dsp:cNvPr id="0" name=""/>
        <dsp:cNvSpPr/>
      </dsp:nvSpPr>
      <dsp:spPr>
        <a:xfrm>
          <a:off x="317496" y="205750"/>
          <a:ext cx="7851682" cy="41131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6485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chemeClr val="tx1"/>
              </a:solidFill>
            </a:rPr>
            <a:t>32 tyś.  osób bezrobotnych objętych wsparciem</a:t>
          </a:r>
          <a:endParaRPr lang="pl-PL" sz="2000" kern="1200" dirty="0">
            <a:solidFill>
              <a:schemeClr val="tx1"/>
            </a:solidFill>
          </a:endParaRPr>
        </a:p>
      </dsp:txBody>
      <dsp:txXfrm>
        <a:off x="317496" y="205750"/>
        <a:ext cx="7851682" cy="411319"/>
      </dsp:txXfrm>
    </dsp:sp>
    <dsp:sp modelId="{49BD0587-34F0-448A-BC50-FB4484EE3CC6}">
      <dsp:nvSpPr>
        <dsp:cNvPr id="0" name=""/>
        <dsp:cNvSpPr/>
      </dsp:nvSpPr>
      <dsp:spPr>
        <a:xfrm>
          <a:off x="60421" y="154335"/>
          <a:ext cx="514149" cy="5141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BB8895-27A6-4DB3-B8B8-9302C8E6F99C}">
      <dsp:nvSpPr>
        <dsp:cNvPr id="0" name=""/>
        <dsp:cNvSpPr/>
      </dsp:nvSpPr>
      <dsp:spPr>
        <a:xfrm>
          <a:off x="689983" y="823091"/>
          <a:ext cx="7479195" cy="411319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6485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chemeClr val="tx1"/>
              </a:solidFill>
            </a:rPr>
            <a:t>ponad 50 tyś osób pracujących objętych wsparciem</a:t>
          </a:r>
          <a:endParaRPr lang="pl-PL" sz="2000" kern="1200" dirty="0">
            <a:solidFill>
              <a:schemeClr val="tx1"/>
            </a:solidFill>
          </a:endParaRPr>
        </a:p>
      </dsp:txBody>
      <dsp:txXfrm>
        <a:off x="689983" y="823091"/>
        <a:ext cx="7479195" cy="411319"/>
      </dsp:txXfrm>
    </dsp:sp>
    <dsp:sp modelId="{940C6562-1269-4B7F-A36B-884EE9D2ECB5}">
      <dsp:nvSpPr>
        <dsp:cNvPr id="0" name=""/>
        <dsp:cNvSpPr/>
      </dsp:nvSpPr>
      <dsp:spPr>
        <a:xfrm>
          <a:off x="432908" y="771676"/>
          <a:ext cx="514149" cy="5141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9D8F81-A30A-4D5E-8E4C-CC49E8B75B01}">
      <dsp:nvSpPr>
        <dsp:cNvPr id="0" name=""/>
        <dsp:cNvSpPr/>
      </dsp:nvSpPr>
      <dsp:spPr>
        <a:xfrm>
          <a:off x="894103" y="1439980"/>
          <a:ext cx="7275074" cy="411319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6485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chemeClr val="tx1"/>
              </a:solidFill>
            </a:rPr>
            <a:t>ponad 55 tyś uczniów szkół uczestniczących objętych wsparciem</a:t>
          </a:r>
          <a:endParaRPr lang="pl-PL" sz="2000" kern="1200" dirty="0">
            <a:solidFill>
              <a:schemeClr val="tx1"/>
            </a:solidFill>
          </a:endParaRPr>
        </a:p>
      </dsp:txBody>
      <dsp:txXfrm>
        <a:off x="894103" y="1439980"/>
        <a:ext cx="7275074" cy="411319"/>
      </dsp:txXfrm>
    </dsp:sp>
    <dsp:sp modelId="{9DA525FE-3445-4194-96E5-44AC7BDE2623}">
      <dsp:nvSpPr>
        <dsp:cNvPr id="0" name=""/>
        <dsp:cNvSpPr/>
      </dsp:nvSpPr>
      <dsp:spPr>
        <a:xfrm>
          <a:off x="637029" y="1388565"/>
          <a:ext cx="514149" cy="5141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076A84-2347-43A9-B66C-29FF8344AE0E}">
      <dsp:nvSpPr>
        <dsp:cNvPr id="0" name=""/>
        <dsp:cNvSpPr/>
      </dsp:nvSpPr>
      <dsp:spPr>
        <a:xfrm>
          <a:off x="959277" y="2057321"/>
          <a:ext cx="7209900" cy="411319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6485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chemeClr val="tx1"/>
              </a:solidFill>
            </a:rPr>
            <a:t>1400 wspartych przedsiębiorstw</a:t>
          </a:r>
          <a:endParaRPr lang="pl-PL" sz="2000" kern="1200" dirty="0">
            <a:solidFill>
              <a:schemeClr val="tx1"/>
            </a:solidFill>
          </a:endParaRPr>
        </a:p>
      </dsp:txBody>
      <dsp:txXfrm>
        <a:off x="959277" y="2057321"/>
        <a:ext cx="7209900" cy="411319"/>
      </dsp:txXfrm>
    </dsp:sp>
    <dsp:sp modelId="{D9D713F8-5373-4D02-96E2-6B13FD543657}">
      <dsp:nvSpPr>
        <dsp:cNvPr id="0" name=""/>
        <dsp:cNvSpPr/>
      </dsp:nvSpPr>
      <dsp:spPr>
        <a:xfrm>
          <a:off x="702203" y="2005906"/>
          <a:ext cx="514149" cy="5141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2D8A60-67F8-47F9-B37E-3903207FBF3C}">
      <dsp:nvSpPr>
        <dsp:cNvPr id="0" name=""/>
        <dsp:cNvSpPr/>
      </dsp:nvSpPr>
      <dsp:spPr>
        <a:xfrm>
          <a:off x="894103" y="2674663"/>
          <a:ext cx="7275074" cy="411319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6485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chemeClr val="tx1"/>
              </a:solidFill>
            </a:rPr>
            <a:t>47 jednostek służb ratowniczych doposażonych w sprzęt</a:t>
          </a:r>
          <a:endParaRPr lang="pl-PL" sz="2000" kern="1200" dirty="0">
            <a:solidFill>
              <a:schemeClr val="tx1"/>
            </a:solidFill>
          </a:endParaRPr>
        </a:p>
      </dsp:txBody>
      <dsp:txXfrm>
        <a:off x="894103" y="2674663"/>
        <a:ext cx="7275074" cy="411319"/>
      </dsp:txXfrm>
    </dsp:sp>
    <dsp:sp modelId="{78118B33-53C2-4D58-A232-32EFA1A73FBF}">
      <dsp:nvSpPr>
        <dsp:cNvPr id="0" name=""/>
        <dsp:cNvSpPr/>
      </dsp:nvSpPr>
      <dsp:spPr>
        <a:xfrm>
          <a:off x="637029" y="2623248"/>
          <a:ext cx="514149" cy="5141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BBC3B3-F149-4D54-AD66-9B341F685845}">
      <dsp:nvSpPr>
        <dsp:cNvPr id="0" name=""/>
        <dsp:cNvSpPr/>
      </dsp:nvSpPr>
      <dsp:spPr>
        <a:xfrm>
          <a:off x="689983" y="3291551"/>
          <a:ext cx="7479195" cy="411319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6485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chemeClr val="tx1"/>
              </a:solidFill>
            </a:rPr>
            <a:t>62 węzłów przesiadkowych </a:t>
          </a:r>
          <a:endParaRPr lang="pl-PL" sz="2000" kern="1200" dirty="0">
            <a:solidFill>
              <a:schemeClr val="tx1"/>
            </a:solidFill>
          </a:endParaRPr>
        </a:p>
      </dsp:txBody>
      <dsp:txXfrm>
        <a:off x="689983" y="3291551"/>
        <a:ext cx="7479195" cy="411319"/>
      </dsp:txXfrm>
    </dsp:sp>
    <dsp:sp modelId="{62FFF336-A6BA-4F10-9341-80A2309A3C6A}">
      <dsp:nvSpPr>
        <dsp:cNvPr id="0" name=""/>
        <dsp:cNvSpPr/>
      </dsp:nvSpPr>
      <dsp:spPr>
        <a:xfrm>
          <a:off x="432908" y="3240136"/>
          <a:ext cx="514149" cy="5141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C08D7D-18BD-4BE5-B6A5-9EE799FDECE9}">
      <dsp:nvSpPr>
        <dsp:cNvPr id="0" name=""/>
        <dsp:cNvSpPr/>
      </dsp:nvSpPr>
      <dsp:spPr>
        <a:xfrm>
          <a:off x="317496" y="3908893"/>
          <a:ext cx="7851682" cy="411319"/>
        </a:xfrm>
        <a:prstGeom prst="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6485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chemeClr val="tx1"/>
              </a:solidFill>
            </a:rPr>
            <a:t>ponad 120 km dróg</a:t>
          </a:r>
          <a:endParaRPr lang="pl-PL" sz="2000" kern="1200" dirty="0">
            <a:solidFill>
              <a:schemeClr val="tx1"/>
            </a:solidFill>
          </a:endParaRPr>
        </a:p>
      </dsp:txBody>
      <dsp:txXfrm>
        <a:off x="317496" y="3908893"/>
        <a:ext cx="7851682" cy="411319"/>
      </dsp:txXfrm>
    </dsp:sp>
    <dsp:sp modelId="{C7FD18BA-C8DA-4060-8B98-7075FF6CC13F}">
      <dsp:nvSpPr>
        <dsp:cNvPr id="0" name=""/>
        <dsp:cNvSpPr/>
      </dsp:nvSpPr>
      <dsp:spPr>
        <a:xfrm>
          <a:off x="60421" y="3857478"/>
          <a:ext cx="514149" cy="5141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748" cy="489259"/>
          </a:xfrm>
          <a:prstGeom prst="rect">
            <a:avLst/>
          </a:prstGeom>
        </p:spPr>
        <p:txBody>
          <a:bodyPr vert="horz" lIns="90206" tIns="45103" rIns="90206" bIns="45103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08332" y="0"/>
            <a:ext cx="2914748" cy="489259"/>
          </a:xfrm>
          <a:prstGeom prst="rect">
            <a:avLst/>
          </a:prstGeom>
        </p:spPr>
        <p:txBody>
          <a:bodyPr vert="horz" lIns="90206" tIns="45103" rIns="90206" bIns="45103" rtlCol="0"/>
          <a:lstStyle>
            <a:lvl1pPr algn="r">
              <a:defRPr sz="1200"/>
            </a:lvl1pPr>
          </a:lstStyle>
          <a:p>
            <a:fld id="{DE049E3B-B56C-484B-BD97-07CDC06CADC8}" type="datetimeFigureOut">
              <a:rPr lang="pl-PL" smtClean="0"/>
              <a:t>2018-09-27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284979"/>
            <a:ext cx="2914748" cy="489259"/>
          </a:xfrm>
          <a:prstGeom prst="rect">
            <a:avLst/>
          </a:prstGeom>
        </p:spPr>
        <p:txBody>
          <a:bodyPr vert="horz" lIns="90206" tIns="45103" rIns="90206" bIns="45103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08332" y="9284979"/>
            <a:ext cx="2914748" cy="489259"/>
          </a:xfrm>
          <a:prstGeom prst="rect">
            <a:avLst/>
          </a:prstGeom>
        </p:spPr>
        <p:txBody>
          <a:bodyPr vert="horz" lIns="90206" tIns="45103" rIns="90206" bIns="45103" rtlCol="0" anchor="b"/>
          <a:lstStyle>
            <a:lvl1pPr algn="r">
              <a:defRPr sz="1200"/>
            </a:lvl1pPr>
          </a:lstStyle>
          <a:p>
            <a:fld id="{EA3E6D9F-B9BA-4710-835E-4751EC9E76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1409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0410"/>
          </a:xfrm>
          <a:prstGeom prst="rect">
            <a:avLst/>
          </a:prstGeom>
        </p:spPr>
        <p:txBody>
          <a:bodyPr vert="horz" lIns="90206" tIns="45103" rIns="90206" bIns="45103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0410"/>
          </a:xfrm>
          <a:prstGeom prst="rect">
            <a:avLst/>
          </a:prstGeom>
        </p:spPr>
        <p:txBody>
          <a:bodyPr vert="horz" lIns="90206" tIns="45103" rIns="90206" bIns="45103" rtlCol="0"/>
          <a:lstStyle>
            <a:lvl1pPr algn="r">
              <a:defRPr sz="1200"/>
            </a:lvl1pPr>
          </a:lstStyle>
          <a:p>
            <a:fld id="{FD0B5D5F-F9F9-4118-95EB-E9F75AA051C8}" type="datetimeFigureOut">
              <a:rPr lang="pl-PL" smtClean="0"/>
              <a:t>2018-09-27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22375"/>
            <a:ext cx="439737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06" tIns="45103" rIns="90206" bIns="45103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2465" y="4703852"/>
            <a:ext cx="5379720" cy="3848606"/>
          </a:xfrm>
          <a:prstGeom prst="rect">
            <a:avLst/>
          </a:prstGeom>
        </p:spPr>
        <p:txBody>
          <a:bodyPr vert="horz" lIns="90206" tIns="45103" rIns="90206" bIns="45103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283831"/>
            <a:ext cx="2914015" cy="490409"/>
          </a:xfrm>
          <a:prstGeom prst="rect">
            <a:avLst/>
          </a:prstGeom>
        </p:spPr>
        <p:txBody>
          <a:bodyPr vert="horz" lIns="90206" tIns="45103" rIns="90206" bIns="45103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09079" y="9283831"/>
            <a:ext cx="2914015" cy="490409"/>
          </a:xfrm>
          <a:prstGeom prst="rect">
            <a:avLst/>
          </a:prstGeom>
        </p:spPr>
        <p:txBody>
          <a:bodyPr vert="horz" lIns="90206" tIns="45103" rIns="90206" bIns="45103" rtlCol="0" anchor="b"/>
          <a:lstStyle>
            <a:lvl1pPr algn="r">
              <a:defRPr sz="1200"/>
            </a:lvl1pPr>
          </a:lstStyle>
          <a:p>
            <a:fld id="{AE24242B-882D-439C-8092-E5ADE4C97C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5400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4242B-882D-439C-8092-E5ADE4C97C75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4359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743E5-D4F5-4E61-B4CD-497A6A62D296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0482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4242B-882D-439C-8092-E5ADE4C97C75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7272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9076-3145-478D-819F-066CFD44F364}" type="datetimeFigureOut">
              <a:rPr lang="pl-PL" smtClean="0"/>
              <a:t>2018-09-27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089A-20C8-4170-8593-D672EFDE37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443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9076-3145-478D-819F-066CFD44F364}" type="datetimeFigureOut">
              <a:rPr lang="pl-PL" smtClean="0"/>
              <a:t>2018-09-27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089A-20C8-4170-8593-D672EFDE37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5268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9076-3145-478D-819F-066CFD44F364}" type="datetimeFigureOut">
              <a:rPr lang="pl-PL" smtClean="0"/>
              <a:t>2018-09-27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089A-20C8-4170-8593-D672EFDE37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9882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9076-3145-478D-819F-066CFD44F364}" type="datetimeFigureOut">
              <a:rPr lang="pl-PL" smtClean="0"/>
              <a:t>2018-09-27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089A-20C8-4170-8593-D672EFDE37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1008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9076-3145-478D-819F-066CFD44F364}" type="datetimeFigureOut">
              <a:rPr lang="pl-PL" smtClean="0"/>
              <a:t>2018-09-27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089A-20C8-4170-8593-D672EFDE37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075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9076-3145-478D-819F-066CFD44F364}" type="datetimeFigureOut">
              <a:rPr lang="pl-PL" smtClean="0"/>
              <a:t>2018-09-27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089A-20C8-4170-8593-D672EFDE37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613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9076-3145-478D-819F-066CFD44F364}" type="datetimeFigureOut">
              <a:rPr lang="pl-PL" smtClean="0"/>
              <a:t>2018-09-27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089A-20C8-4170-8593-D672EFDE37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8361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9076-3145-478D-819F-066CFD44F364}" type="datetimeFigureOut">
              <a:rPr lang="pl-PL" smtClean="0"/>
              <a:t>2018-09-27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089A-20C8-4170-8593-D672EFDE37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9214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9076-3145-478D-819F-066CFD44F364}" type="datetimeFigureOut">
              <a:rPr lang="pl-PL" smtClean="0"/>
              <a:t>2018-09-27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089A-20C8-4170-8593-D672EFDE37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9374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9076-3145-478D-819F-066CFD44F364}" type="datetimeFigureOut">
              <a:rPr lang="pl-PL" smtClean="0"/>
              <a:t>2018-09-27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089A-20C8-4170-8593-D672EFDE37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1963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9076-3145-478D-819F-066CFD44F364}" type="datetimeFigureOut">
              <a:rPr lang="pl-PL" smtClean="0"/>
              <a:t>2018-09-27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089A-20C8-4170-8593-D672EFDE37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29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9076-3145-478D-819F-066CFD44F364}" type="datetimeFigureOut">
              <a:rPr lang="pl-PL" smtClean="0"/>
              <a:t>2018-09-27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089A-20C8-4170-8593-D672EFDE37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4929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19076-3145-478D-819F-066CFD44F364}" type="datetimeFigureOut">
              <a:rPr lang="pl-PL" smtClean="0"/>
              <a:t>2018-09-27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8089A-20C8-4170-8593-D672EFDE37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701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em\Dropbox\musk grafika\107_Urząd RPO\logo RZŚ\JPG\RZŚ_podstawow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48680"/>
            <a:ext cx="998681" cy="74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6341764" y="4437112"/>
            <a:ext cx="2654013" cy="1138773"/>
          </a:xfrm>
          <a:prstGeom prst="rect">
            <a:avLst/>
          </a:prstGeom>
          <a:ln w="38100">
            <a:solidFill>
              <a:srgbClr val="636466"/>
            </a:solidFill>
            <a:miter lim="800000"/>
          </a:ln>
        </p:spPr>
        <p:txBody>
          <a:bodyPr wrap="square">
            <a:spAutoFit/>
          </a:bodyPr>
          <a:lstStyle/>
          <a:p>
            <a:pPr lvl="0"/>
            <a:endParaRPr lang="pl-PL" sz="1100" dirty="0">
              <a:solidFill>
                <a:srgbClr val="636466"/>
              </a:solidFill>
              <a:latin typeface="Lato" pitchFamily="34" charset="-18"/>
            </a:endParaRPr>
          </a:p>
          <a:p>
            <a:pPr algn="just">
              <a:spcBef>
                <a:spcPct val="0"/>
              </a:spcBef>
            </a:pPr>
            <a:r>
              <a:rPr lang="pl-PL" altLang="pl-PL" sz="1200" dirty="0" smtClean="0">
                <a:solidFill>
                  <a:srgbClr val="636466"/>
                </a:solidFill>
                <a:latin typeface="Lato" pitchFamily="34" charset="-18"/>
              </a:rPr>
              <a:t>Konwent Burmistrzów i Wójtów </a:t>
            </a:r>
          </a:p>
          <a:p>
            <a:pPr algn="just">
              <a:spcBef>
                <a:spcPct val="0"/>
              </a:spcBef>
            </a:pPr>
            <a:r>
              <a:rPr lang="pl-PL" altLang="pl-PL" sz="1200" dirty="0">
                <a:solidFill>
                  <a:srgbClr val="636466"/>
                </a:solidFill>
                <a:latin typeface="Lato" pitchFamily="34" charset="-18"/>
              </a:rPr>
              <a:t>W</a:t>
            </a:r>
            <a:r>
              <a:rPr lang="pl-PL" altLang="pl-PL" sz="1200" dirty="0" smtClean="0">
                <a:solidFill>
                  <a:srgbClr val="636466"/>
                </a:solidFill>
                <a:latin typeface="Lato" pitchFamily="34" charset="-18"/>
              </a:rPr>
              <a:t>oj. Śląskiego</a:t>
            </a:r>
          </a:p>
          <a:p>
            <a:pPr algn="just">
              <a:spcBef>
                <a:spcPct val="0"/>
              </a:spcBef>
            </a:pPr>
            <a:endParaRPr lang="pl-PL" altLang="pl-PL" sz="1100" dirty="0" smtClean="0">
              <a:solidFill>
                <a:srgbClr val="636466"/>
              </a:solidFill>
              <a:latin typeface="Lato" pitchFamily="34" charset="-18"/>
            </a:endParaRPr>
          </a:p>
          <a:p>
            <a:pPr algn="just">
              <a:spcBef>
                <a:spcPct val="0"/>
              </a:spcBef>
            </a:pPr>
            <a:r>
              <a:rPr lang="pl-PL" altLang="pl-PL" sz="1100" dirty="0" smtClean="0">
                <a:solidFill>
                  <a:srgbClr val="636466"/>
                </a:solidFill>
                <a:latin typeface="Lato" pitchFamily="34" charset="-18"/>
              </a:rPr>
              <a:t>Katowice, 28.09.2018 r.</a:t>
            </a:r>
            <a:endParaRPr lang="pl-PL" altLang="pl-PL" sz="1100" dirty="0">
              <a:solidFill>
                <a:srgbClr val="636466"/>
              </a:solidFill>
              <a:latin typeface="Lato" pitchFamily="34" charset="-18"/>
            </a:endParaRPr>
          </a:p>
          <a:p>
            <a:pPr>
              <a:spcBef>
                <a:spcPct val="0"/>
              </a:spcBef>
            </a:pPr>
            <a:endParaRPr lang="pl-PL" altLang="pl-PL" sz="1100" dirty="0">
              <a:solidFill>
                <a:srgbClr val="636466"/>
              </a:solidFill>
              <a:latin typeface="Lato" pitchFamily="34" charset="-18"/>
            </a:endParaRPr>
          </a:p>
        </p:txBody>
      </p:sp>
      <p:sp>
        <p:nvSpPr>
          <p:cNvPr id="10" name="TextBox 4"/>
          <p:cNvSpPr txBox="1"/>
          <p:nvPr/>
        </p:nvSpPr>
        <p:spPr>
          <a:xfrm>
            <a:off x="4283968" y="3291493"/>
            <a:ext cx="4711809" cy="923330"/>
          </a:xfrm>
          <a:prstGeom prst="rect">
            <a:avLst/>
          </a:prstGeom>
          <a:noFill/>
          <a:ln w="76200" cmpd="sng">
            <a:solidFill>
              <a:srgbClr val="636466"/>
            </a:solidFill>
            <a:miter lim="800000"/>
          </a:ln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endParaRPr lang="pl-PL" altLang="pl-PL" b="1" dirty="0" smtClean="0">
              <a:solidFill>
                <a:srgbClr val="636466"/>
              </a:solidFill>
              <a:latin typeface="Novecento wide Book" pitchFamily="50" charset="-18"/>
            </a:endParaRPr>
          </a:p>
          <a:p>
            <a:pPr>
              <a:spcBef>
                <a:spcPct val="0"/>
              </a:spcBef>
            </a:pPr>
            <a:r>
              <a:rPr lang="pl-PL" altLang="pl-PL" b="1" dirty="0" smtClean="0">
                <a:solidFill>
                  <a:srgbClr val="636466"/>
                </a:solidFill>
                <a:latin typeface="Novecento wide Book"/>
              </a:rPr>
              <a:t>Postęp wdrażania RPO WSL 2014-2020</a:t>
            </a:r>
          </a:p>
          <a:p>
            <a:pPr>
              <a:spcBef>
                <a:spcPct val="0"/>
              </a:spcBef>
            </a:pPr>
            <a:endParaRPr lang="pl-PL" altLang="pl-PL" b="1" dirty="0">
              <a:solidFill>
                <a:srgbClr val="636466"/>
              </a:solidFill>
              <a:latin typeface="Novecento wide Book" pitchFamily="50" charset="-18"/>
            </a:endParaRPr>
          </a:p>
        </p:txBody>
      </p:sp>
      <p:pic>
        <p:nvPicPr>
          <p:cNvPr id="12" name="Picture 3" descr="C:\Users\oem\Desktop\RZŚ_negatyw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3402488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016" y="5805264"/>
            <a:ext cx="4941008" cy="48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17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5318" y="479628"/>
            <a:ext cx="1979677" cy="634364"/>
          </a:xfrm>
          <a:custGeom>
            <a:avLst/>
            <a:gdLst/>
            <a:ahLst/>
            <a:cxnLst/>
            <a:rect l="l" t="t" r="r" b="b"/>
            <a:pathLst>
              <a:path w="3240404" h="845819">
                <a:moveTo>
                  <a:pt x="0" y="845819"/>
                </a:moveTo>
                <a:lnTo>
                  <a:pt x="3240024" y="845819"/>
                </a:lnTo>
                <a:lnTo>
                  <a:pt x="3240024" y="0"/>
                </a:lnTo>
                <a:lnTo>
                  <a:pt x="0" y="0"/>
                </a:lnTo>
                <a:lnTo>
                  <a:pt x="0" y="845819"/>
                </a:lnTo>
                <a:close/>
              </a:path>
            </a:pathLst>
          </a:custGeom>
          <a:ln w="76200">
            <a:solidFill>
              <a:srgbClr val="626366"/>
            </a:solidFill>
          </a:ln>
        </p:spPr>
        <p:txBody>
          <a:bodyPr wrap="square" lIns="0" tIns="0" rIns="0" bIns="0" rtlCol="0"/>
          <a:lstStyle/>
          <a:p>
            <a:endParaRPr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52125" y="646769"/>
            <a:ext cx="181287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35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NASZE SUKCESY</a:t>
            </a:r>
          </a:p>
        </p:txBody>
      </p:sp>
      <p:sp>
        <p:nvSpPr>
          <p:cNvPr id="10" name="Prostokąt 9"/>
          <p:cNvSpPr/>
          <p:nvPr/>
        </p:nvSpPr>
        <p:spPr>
          <a:xfrm>
            <a:off x="2143125" y="2166624"/>
            <a:ext cx="4914900" cy="8149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/>
          </a:p>
        </p:txBody>
      </p:sp>
      <p:sp>
        <p:nvSpPr>
          <p:cNvPr id="7" name="Elipsa 6"/>
          <p:cNvSpPr/>
          <p:nvPr/>
        </p:nvSpPr>
        <p:spPr>
          <a:xfrm>
            <a:off x="1620338" y="2212017"/>
            <a:ext cx="716825" cy="7168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264" y="2289537"/>
            <a:ext cx="477883" cy="477883"/>
          </a:xfrm>
          <a:prstGeom prst="rect">
            <a:avLst/>
          </a:prstGeom>
        </p:spPr>
      </p:pic>
      <p:sp>
        <p:nvSpPr>
          <p:cNvPr id="53" name="Prostokąt 52"/>
          <p:cNvSpPr/>
          <p:nvPr/>
        </p:nvSpPr>
        <p:spPr>
          <a:xfrm>
            <a:off x="2117000" y="3053810"/>
            <a:ext cx="4941026" cy="10940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/>
          </a:p>
        </p:txBody>
      </p:sp>
      <p:sp>
        <p:nvSpPr>
          <p:cNvPr id="62" name="pole tekstowe 61"/>
          <p:cNvSpPr txBox="1"/>
          <p:nvPr/>
        </p:nvSpPr>
        <p:spPr>
          <a:xfrm>
            <a:off x="2514600" y="3107415"/>
            <a:ext cx="4457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>
                <a:solidFill>
                  <a:schemeClr val="accent5">
                    <a:lumMod val="50000"/>
                  </a:schemeClr>
                </a:solidFill>
              </a:rPr>
              <a:t>Duży budżet – ogrom pracy</a:t>
            </a:r>
          </a:p>
          <a:p>
            <a:r>
              <a:rPr lang="pl-PL" sz="1200" dirty="0"/>
              <a:t>Przeprowadziliśmy </a:t>
            </a:r>
            <a:r>
              <a:rPr lang="pl-PL" sz="1200" dirty="0" smtClean="0"/>
              <a:t>ponad 300 naborów, </a:t>
            </a:r>
            <a:r>
              <a:rPr lang="pl-PL" sz="1200" dirty="0"/>
              <a:t>oceniliśmy </a:t>
            </a:r>
            <a:r>
              <a:rPr lang="pl-PL" sz="1200" dirty="0" smtClean="0"/>
              <a:t>ponad 9 000 projektów </a:t>
            </a:r>
            <a:r>
              <a:rPr lang="pl-PL" sz="1200" dirty="0"/>
              <a:t>na kwotę ponad 20 mld zł.  </a:t>
            </a:r>
          </a:p>
          <a:p>
            <a:r>
              <a:rPr lang="pl-PL" sz="1200" b="1" dirty="0"/>
              <a:t>Już teraz podpisaliśmy </a:t>
            </a:r>
            <a:r>
              <a:rPr lang="pl-PL" sz="1200" b="1" dirty="0" smtClean="0"/>
              <a:t>ponad 2900 </a:t>
            </a:r>
            <a:r>
              <a:rPr lang="pl-PL" sz="1200" b="1" dirty="0"/>
              <a:t>umów na kwotę </a:t>
            </a:r>
            <a:r>
              <a:rPr lang="pl-PL" sz="1200" b="1" dirty="0" smtClean="0"/>
              <a:t>8,36 </a:t>
            </a:r>
            <a:r>
              <a:rPr lang="pl-PL" sz="1200" b="1" dirty="0"/>
              <a:t>mld zł </a:t>
            </a:r>
          </a:p>
          <a:p>
            <a:r>
              <a:rPr lang="pl-PL" sz="1200" b="1" dirty="0"/>
              <a:t>(więcej niż cały budżet RPO 2007-2013). 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2514600" y="2166624"/>
            <a:ext cx="4457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>
                <a:solidFill>
                  <a:schemeClr val="accent5">
                    <a:lumMod val="50000"/>
                  </a:schemeClr>
                </a:solidFill>
              </a:rPr>
              <a:t>zasada n+3 realizowana sukcesywnie, zgodnie z planem</a:t>
            </a:r>
          </a:p>
          <a:p>
            <a:r>
              <a:rPr lang="pl-PL" sz="1200" dirty="0"/>
              <a:t>Obecny poziom realizacji to 97% (</a:t>
            </a:r>
            <a:r>
              <a:rPr lang="pl-PL" sz="1200" dirty="0" smtClean="0"/>
              <a:t>466,93 </a:t>
            </a:r>
            <a:r>
              <a:rPr lang="pl-PL" sz="1200" dirty="0"/>
              <a:t>mln €) wymaganej kwoty (479,86 mln €); planujemy znaczącą nadwyżkę (39%) podobnie jak </a:t>
            </a:r>
          </a:p>
          <a:p>
            <a:r>
              <a:rPr lang="pl-PL" sz="1200" dirty="0"/>
              <a:t>w 2017 r.</a:t>
            </a:r>
          </a:p>
        </p:txBody>
      </p:sp>
      <p:sp>
        <p:nvSpPr>
          <p:cNvPr id="70" name="Elipsa 69"/>
          <p:cNvSpPr/>
          <p:nvPr/>
        </p:nvSpPr>
        <p:spPr>
          <a:xfrm>
            <a:off x="1620338" y="3256085"/>
            <a:ext cx="716825" cy="7168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/>
          </a:p>
        </p:txBody>
      </p:sp>
      <p:pic>
        <p:nvPicPr>
          <p:cNvPr id="71" name="Obraz 7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264" y="3333606"/>
            <a:ext cx="477883" cy="477883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2799621" y="4400550"/>
            <a:ext cx="3086830" cy="685800"/>
          </a:xfrm>
          <a:prstGeom prst="rect">
            <a:avLst/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/>
          </a:p>
        </p:txBody>
      </p:sp>
      <p:sp>
        <p:nvSpPr>
          <p:cNvPr id="4" name="pole tekstowe 3"/>
          <p:cNvSpPr txBox="1"/>
          <p:nvPr/>
        </p:nvSpPr>
        <p:spPr>
          <a:xfrm>
            <a:off x="2684955" y="4477993"/>
            <a:ext cx="33161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500" b="1" dirty="0">
                <a:solidFill>
                  <a:schemeClr val="accent5">
                    <a:lumMod val="50000"/>
                  </a:schemeClr>
                </a:solidFill>
              </a:rPr>
              <a:t>Zwiększyliśmy dynamikę wdrażania</a:t>
            </a:r>
          </a:p>
          <a:p>
            <a:pPr algn="ctr"/>
            <a:r>
              <a:rPr lang="pl-PL" sz="1500" b="1" dirty="0">
                <a:solidFill>
                  <a:schemeClr val="accent5">
                    <a:lumMod val="50000"/>
                  </a:schemeClr>
                </a:solidFill>
              </a:rPr>
              <a:t>PRZYSPIESZAMY!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450" y="4214070"/>
            <a:ext cx="182880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97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95536" y="404664"/>
            <a:ext cx="8352928" cy="400110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pl-PL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sz="2000" b="1" dirty="0">
                <a:latin typeface="Lato" panose="020F0502020204030203"/>
              </a:rPr>
              <a:t>Postęp realizacji RPO WSL </a:t>
            </a:r>
            <a:r>
              <a:rPr lang="pl-PL" sz="2000" b="1" dirty="0" smtClean="0">
                <a:latin typeface="Lato" panose="020F0502020204030203"/>
              </a:rPr>
              <a:t>2014-2020</a:t>
            </a:r>
            <a:endParaRPr lang="pl-PL" altLang="pl-PL" sz="2000" b="1" dirty="0">
              <a:latin typeface="Lato" panose="020F0502020204030203"/>
            </a:endParaRPr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6" y="1340768"/>
            <a:ext cx="8352928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88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/>
        </p:nvSpPr>
        <p:spPr bwMode="auto">
          <a:xfrm>
            <a:off x="6588125" y="6234906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l-PL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F53DB7-305A-4D5E-8809-D95E33B7988F}" type="slidenum">
              <a:rPr lang="pl-PL" altLang="pl-PL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pl-PL" altLang="pl-PL" sz="1200" smtClean="0">
              <a:solidFill>
                <a:srgbClr val="898989"/>
              </a:solidFill>
            </a:endParaRP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395536" y="404664"/>
            <a:ext cx="8326189" cy="400110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pl-PL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 smtClean="0">
                <a:latin typeface="Lato" panose="020F0502020204030203"/>
              </a:rPr>
              <a:t>Zrealizowane i planowane do końca roku nabory projektów</a:t>
            </a:r>
            <a:endParaRPr lang="pl-PL" altLang="pl-PL" sz="2000" b="1" dirty="0">
              <a:latin typeface="Lato" panose="020F0502020204030203"/>
            </a:endParaRPr>
          </a:p>
        </p:txBody>
      </p:sp>
      <p:sp>
        <p:nvSpPr>
          <p:cNvPr id="4" name="Symbol zastępczy numeru slajdu 2"/>
          <p:cNvSpPr txBox="1">
            <a:spLocks/>
          </p:cNvSpPr>
          <p:nvPr/>
        </p:nvSpPr>
        <p:spPr bwMode="auto">
          <a:xfrm>
            <a:off x="6588125" y="6234906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pl-PL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20ECDB3-50FF-4199-BB2B-24D09584179B}" type="slidenum">
              <a:rPr lang="pl-PL" altLang="pl-PL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pl-PL" altLang="pl-PL" sz="1200">
              <a:solidFill>
                <a:srgbClr val="898989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85498420"/>
              </p:ext>
            </p:extLst>
          </p:nvPr>
        </p:nvGraphicFramePr>
        <p:xfrm>
          <a:off x="206152" y="1408157"/>
          <a:ext cx="5878015" cy="4397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121504372"/>
              </p:ext>
            </p:extLst>
          </p:nvPr>
        </p:nvGraphicFramePr>
        <p:xfrm>
          <a:off x="5738110" y="1340768"/>
          <a:ext cx="291740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6185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365252"/>
              </p:ext>
            </p:extLst>
          </p:nvPr>
        </p:nvGraphicFramePr>
        <p:xfrm>
          <a:off x="467544" y="119675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22275" y="476672"/>
            <a:ext cx="8326189" cy="400110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pl-PL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000" b="1" dirty="0">
                <a:latin typeface="Lato" panose="020F0502020204030203"/>
              </a:rPr>
              <a:t>Wspieramy … </a:t>
            </a:r>
          </a:p>
        </p:txBody>
      </p:sp>
    </p:spTree>
    <p:extLst>
      <p:ext uri="{BB962C8B-B14F-4D97-AF65-F5344CB8AC3E}">
        <p14:creationId xmlns:p14="http://schemas.microsoft.com/office/powerpoint/2010/main" val="264784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form 11"/>
          <p:cNvSpPr>
            <a:spLocks/>
          </p:cNvSpPr>
          <p:nvPr/>
        </p:nvSpPr>
        <p:spPr bwMode="auto">
          <a:xfrm>
            <a:off x="5398261" y="1330393"/>
            <a:ext cx="753606" cy="697520"/>
          </a:xfrm>
          <a:custGeom>
            <a:avLst/>
            <a:gdLst>
              <a:gd name="T0" fmla="*/ 262 w 377"/>
              <a:gd name="T1" fmla="*/ 161 h 289"/>
              <a:gd name="T2" fmla="*/ 377 w 377"/>
              <a:gd name="T3" fmla="*/ 83 h 289"/>
              <a:gd name="T4" fmla="*/ 36 w 377"/>
              <a:gd name="T5" fmla="*/ 0 h 289"/>
              <a:gd name="T6" fmla="*/ 0 w 377"/>
              <a:gd name="T7" fmla="*/ 213 h 289"/>
              <a:gd name="T8" fmla="*/ 311 w 377"/>
              <a:gd name="T9" fmla="*/ 289 h 289"/>
              <a:gd name="T10" fmla="*/ 262 w 377"/>
              <a:gd name="T11" fmla="*/ 161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7" h="289">
                <a:moveTo>
                  <a:pt x="262" y="161"/>
                </a:moveTo>
                <a:cubicBezTo>
                  <a:pt x="299" y="134"/>
                  <a:pt x="338" y="108"/>
                  <a:pt x="377" y="83"/>
                </a:cubicBezTo>
                <a:cubicBezTo>
                  <a:pt x="265" y="47"/>
                  <a:pt x="151" y="19"/>
                  <a:pt x="36" y="0"/>
                </a:cubicBezTo>
                <a:cubicBezTo>
                  <a:pt x="24" y="71"/>
                  <a:pt x="12" y="142"/>
                  <a:pt x="0" y="213"/>
                </a:cubicBezTo>
                <a:cubicBezTo>
                  <a:pt x="105" y="230"/>
                  <a:pt x="209" y="256"/>
                  <a:pt x="311" y="289"/>
                </a:cubicBezTo>
                <a:cubicBezTo>
                  <a:pt x="296" y="246"/>
                  <a:pt x="280" y="204"/>
                  <a:pt x="262" y="16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pl-PL" sz="1350"/>
          </a:p>
        </p:txBody>
      </p:sp>
      <p:sp>
        <p:nvSpPr>
          <p:cNvPr id="40" name="Freeform 12"/>
          <p:cNvSpPr>
            <a:spLocks/>
          </p:cNvSpPr>
          <p:nvPr/>
        </p:nvSpPr>
        <p:spPr bwMode="auto">
          <a:xfrm>
            <a:off x="2510700" y="1339194"/>
            <a:ext cx="756148" cy="697520"/>
          </a:xfrm>
          <a:custGeom>
            <a:avLst/>
            <a:gdLst>
              <a:gd name="T0" fmla="*/ 342 w 378"/>
              <a:gd name="T1" fmla="*/ 0 h 289"/>
              <a:gd name="T2" fmla="*/ 0 w 378"/>
              <a:gd name="T3" fmla="*/ 83 h 289"/>
              <a:gd name="T4" fmla="*/ 116 w 378"/>
              <a:gd name="T5" fmla="*/ 162 h 289"/>
              <a:gd name="T6" fmla="*/ 67 w 378"/>
              <a:gd name="T7" fmla="*/ 289 h 289"/>
              <a:gd name="T8" fmla="*/ 378 w 378"/>
              <a:gd name="T9" fmla="*/ 213 h 289"/>
              <a:gd name="T10" fmla="*/ 342 w 378"/>
              <a:gd name="T11" fmla="*/ 0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8" h="289">
                <a:moveTo>
                  <a:pt x="342" y="0"/>
                </a:moveTo>
                <a:cubicBezTo>
                  <a:pt x="227" y="19"/>
                  <a:pt x="113" y="47"/>
                  <a:pt x="0" y="83"/>
                </a:cubicBezTo>
                <a:cubicBezTo>
                  <a:pt x="40" y="109"/>
                  <a:pt x="79" y="135"/>
                  <a:pt x="116" y="162"/>
                </a:cubicBezTo>
                <a:cubicBezTo>
                  <a:pt x="99" y="204"/>
                  <a:pt x="82" y="246"/>
                  <a:pt x="67" y="289"/>
                </a:cubicBezTo>
                <a:cubicBezTo>
                  <a:pt x="169" y="256"/>
                  <a:pt x="273" y="230"/>
                  <a:pt x="378" y="213"/>
                </a:cubicBezTo>
                <a:cubicBezTo>
                  <a:pt x="366" y="142"/>
                  <a:pt x="354" y="71"/>
                  <a:pt x="342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pl-PL" sz="1350"/>
          </a:p>
        </p:txBody>
      </p:sp>
      <p:sp>
        <p:nvSpPr>
          <p:cNvPr id="41" name="Freeform 14"/>
          <p:cNvSpPr>
            <a:spLocks/>
          </p:cNvSpPr>
          <p:nvPr/>
        </p:nvSpPr>
        <p:spPr bwMode="auto">
          <a:xfrm>
            <a:off x="2882754" y="974819"/>
            <a:ext cx="2902654" cy="702129"/>
          </a:xfrm>
          <a:custGeom>
            <a:avLst/>
            <a:gdLst>
              <a:gd name="T0" fmla="*/ 1084 w 1084"/>
              <a:gd name="T1" fmla="*/ 80 h 291"/>
              <a:gd name="T2" fmla="*/ 0 w 1084"/>
              <a:gd name="T3" fmla="*/ 80 h 291"/>
              <a:gd name="T4" fmla="*/ 47 w 1084"/>
              <a:gd name="T5" fmla="*/ 291 h 291"/>
              <a:gd name="T6" fmla="*/ 1037 w 1084"/>
              <a:gd name="T7" fmla="*/ 291 h 291"/>
              <a:gd name="T8" fmla="*/ 1084 w 1084"/>
              <a:gd name="T9" fmla="*/ 80 h 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84" h="291">
                <a:moveTo>
                  <a:pt x="1084" y="80"/>
                </a:moveTo>
                <a:cubicBezTo>
                  <a:pt x="727" y="0"/>
                  <a:pt x="357" y="0"/>
                  <a:pt x="0" y="80"/>
                </a:cubicBezTo>
                <a:cubicBezTo>
                  <a:pt x="15" y="150"/>
                  <a:pt x="31" y="221"/>
                  <a:pt x="47" y="291"/>
                </a:cubicBezTo>
                <a:cubicBezTo>
                  <a:pt x="373" y="218"/>
                  <a:pt x="711" y="218"/>
                  <a:pt x="1037" y="291"/>
                </a:cubicBezTo>
                <a:cubicBezTo>
                  <a:pt x="1052" y="221"/>
                  <a:pt x="1068" y="150"/>
                  <a:pt x="1084" y="8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pl-PL" sz="1350"/>
          </a:p>
        </p:txBody>
      </p:sp>
      <p:sp>
        <p:nvSpPr>
          <p:cNvPr id="42" name="pole tekstowe 41"/>
          <p:cNvSpPr txBox="1"/>
          <p:nvPr/>
        </p:nvSpPr>
        <p:spPr>
          <a:xfrm>
            <a:off x="3106037" y="1323917"/>
            <a:ext cx="2428953" cy="357440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949873"/>
              </a:avLst>
            </a:prstTxWarp>
            <a:spAutoFit/>
          </a:bodyPr>
          <a:lstStyle/>
          <a:p>
            <a:pPr algn="ctr"/>
            <a:r>
              <a:rPr lang="pl-PL" sz="2100" b="1" cap="all" dirty="0">
                <a:solidFill>
                  <a:schemeClr val="bg1"/>
                </a:solidFill>
              </a:rPr>
              <a:t>Aktualizacja RPO</a:t>
            </a:r>
          </a:p>
        </p:txBody>
      </p:sp>
      <p:sp>
        <p:nvSpPr>
          <p:cNvPr id="43" name="Freeform 13"/>
          <p:cNvSpPr>
            <a:spLocks/>
          </p:cNvSpPr>
          <p:nvPr/>
        </p:nvSpPr>
        <p:spPr bwMode="auto">
          <a:xfrm>
            <a:off x="3002368" y="1635913"/>
            <a:ext cx="263129" cy="214313"/>
          </a:xfrm>
          <a:custGeom>
            <a:avLst/>
            <a:gdLst>
              <a:gd name="T0" fmla="*/ 140 w 140"/>
              <a:gd name="T1" fmla="*/ 114 h 114"/>
              <a:gd name="T2" fmla="*/ 0 w 140"/>
              <a:gd name="T3" fmla="*/ 24 h 114"/>
              <a:gd name="T4" fmla="*/ 121 w 140"/>
              <a:gd name="T5" fmla="*/ 0 h 114"/>
              <a:gd name="T6" fmla="*/ 140 w 140"/>
              <a:gd name="T7" fmla="*/ 114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0" h="114">
                <a:moveTo>
                  <a:pt x="140" y="114"/>
                </a:moveTo>
                <a:cubicBezTo>
                  <a:pt x="95" y="82"/>
                  <a:pt x="48" y="52"/>
                  <a:pt x="0" y="24"/>
                </a:cubicBezTo>
                <a:cubicBezTo>
                  <a:pt x="40" y="15"/>
                  <a:pt x="80" y="7"/>
                  <a:pt x="121" y="0"/>
                </a:cubicBezTo>
                <a:cubicBezTo>
                  <a:pt x="127" y="38"/>
                  <a:pt x="134" y="76"/>
                  <a:pt x="140" y="114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pl-PL" sz="1350"/>
          </a:p>
        </p:txBody>
      </p:sp>
      <p:sp>
        <p:nvSpPr>
          <p:cNvPr id="44" name="Freeform 15"/>
          <p:cNvSpPr>
            <a:spLocks/>
          </p:cNvSpPr>
          <p:nvPr/>
        </p:nvSpPr>
        <p:spPr bwMode="auto">
          <a:xfrm>
            <a:off x="5398261" y="1631097"/>
            <a:ext cx="261938" cy="214313"/>
          </a:xfrm>
          <a:custGeom>
            <a:avLst/>
            <a:gdLst>
              <a:gd name="T0" fmla="*/ 0 w 140"/>
              <a:gd name="T1" fmla="*/ 114 h 114"/>
              <a:gd name="T2" fmla="*/ 140 w 140"/>
              <a:gd name="T3" fmla="*/ 24 h 114"/>
              <a:gd name="T4" fmla="*/ 19 w 140"/>
              <a:gd name="T5" fmla="*/ 0 h 114"/>
              <a:gd name="T6" fmla="*/ 0 w 140"/>
              <a:gd name="T7" fmla="*/ 114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0" h="114">
                <a:moveTo>
                  <a:pt x="0" y="114"/>
                </a:moveTo>
                <a:cubicBezTo>
                  <a:pt x="45" y="82"/>
                  <a:pt x="92" y="52"/>
                  <a:pt x="140" y="24"/>
                </a:cubicBezTo>
                <a:cubicBezTo>
                  <a:pt x="100" y="15"/>
                  <a:pt x="59" y="7"/>
                  <a:pt x="19" y="0"/>
                </a:cubicBezTo>
                <a:cubicBezTo>
                  <a:pt x="13" y="38"/>
                  <a:pt x="6" y="76"/>
                  <a:pt x="0" y="114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pl-PL" sz="1350"/>
          </a:p>
        </p:txBody>
      </p:sp>
      <p:sp>
        <p:nvSpPr>
          <p:cNvPr id="30" name="pole tekstowe 29"/>
          <p:cNvSpPr txBox="1"/>
          <p:nvPr/>
        </p:nvSpPr>
        <p:spPr>
          <a:xfrm>
            <a:off x="620779" y="2718618"/>
            <a:ext cx="2879783" cy="2852735"/>
          </a:xfrm>
          <a:prstGeom prst="rect">
            <a:avLst/>
          </a:prstGeom>
        </p:spPr>
        <p:txBody>
          <a:bodyPr vert="horz" wrap="square" lIns="68580" tIns="34290" rIns="68580" bIns="34290" rtlCol="0">
            <a:noAutofit/>
          </a:bodyPr>
          <a:lstStyle/>
          <a:p>
            <a:pPr>
              <a:lnSpc>
                <a:spcPts val="1440"/>
              </a:lnSpc>
              <a:buClr>
                <a:schemeClr val="accent6"/>
              </a:buClr>
            </a:pPr>
            <a:r>
              <a:rPr lang="pl-PL" sz="1200" u="sng" dirty="0">
                <a:solidFill>
                  <a:schemeClr val="bg2">
                    <a:lumMod val="25000"/>
                  </a:schemeClr>
                </a:solidFill>
              </a:rPr>
              <a:t>Od 16 sierpnia 2018 r.</a:t>
            </a:r>
            <a:r>
              <a:rPr lang="pl-PL" sz="1200" dirty="0">
                <a:solidFill>
                  <a:schemeClr val="bg2">
                    <a:lumMod val="25000"/>
                  </a:schemeClr>
                </a:solidFill>
              </a:rPr>
              <a:t> obowiązuje zmieniona wersja Regionalnego Programu Operacyjnego Województwa Śląskiego na lata 2014-2020.</a:t>
            </a:r>
          </a:p>
          <a:p>
            <a:pPr>
              <a:lnSpc>
                <a:spcPts val="1440"/>
              </a:lnSpc>
              <a:buClr>
                <a:schemeClr val="accent6"/>
              </a:buClr>
            </a:pPr>
            <a:endParaRPr lang="pl-PL" sz="1200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ts val="1440"/>
              </a:lnSpc>
              <a:buClr>
                <a:schemeClr val="accent6"/>
              </a:buClr>
            </a:pPr>
            <a:r>
              <a:rPr lang="pl-PL" sz="1200" dirty="0">
                <a:solidFill>
                  <a:schemeClr val="bg2">
                    <a:lumMod val="25000"/>
                  </a:schemeClr>
                </a:solidFill>
              </a:rPr>
              <a:t>Wprowadzone zmiany wynikają                                      ze zmian dokumentów, m.in.: Strategii na rzecz Odpowiedzialnego Rozwoju, Umowy Partnerstwa, wniosków z wdrażania oraz rekomendacji badań ewaluacyjnych. </a:t>
            </a:r>
          </a:p>
          <a:p>
            <a:pPr>
              <a:lnSpc>
                <a:spcPts val="1440"/>
              </a:lnSpc>
              <a:buClr>
                <a:schemeClr val="accent6"/>
              </a:buClr>
            </a:pPr>
            <a:endParaRPr lang="pl-PL" sz="1200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ts val="1440"/>
              </a:lnSpc>
              <a:buClr>
                <a:schemeClr val="accent6"/>
              </a:buClr>
            </a:pPr>
            <a:r>
              <a:rPr lang="pl-PL" sz="1200" dirty="0">
                <a:solidFill>
                  <a:schemeClr val="bg2">
                    <a:lumMod val="25000"/>
                  </a:schemeClr>
                </a:solidFill>
              </a:rPr>
              <a:t>Zmiany obejmowały przede wszystkim rozszerzenie zakresu wsparcia i przesunięcia finansowe.</a:t>
            </a:r>
          </a:p>
        </p:txBody>
      </p:sp>
      <p:sp>
        <p:nvSpPr>
          <p:cNvPr id="56" name="Prostokąt 55"/>
          <p:cNvSpPr/>
          <p:nvPr/>
        </p:nvSpPr>
        <p:spPr>
          <a:xfrm>
            <a:off x="4561911" y="3873952"/>
            <a:ext cx="3696592" cy="761576"/>
          </a:xfrm>
          <a:prstGeom prst="rect">
            <a:avLst/>
          </a:prstGeom>
          <a:solidFill>
            <a:schemeClr val="accent3">
              <a:lumMod val="40000"/>
              <a:lumOff val="60000"/>
              <a:alpha val="70000"/>
            </a:schemeClr>
          </a:solidFill>
          <a:ln w="19050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7000" tIns="108000" rIns="135000" bIns="108000" rtlCol="0" anchor="t"/>
          <a:lstStyle/>
          <a:p>
            <a:pPr marL="197644" indent="-197644"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36" name="Prostokąt 35"/>
          <p:cNvSpPr/>
          <p:nvPr/>
        </p:nvSpPr>
        <p:spPr>
          <a:xfrm>
            <a:off x="4554339" y="2780405"/>
            <a:ext cx="3696592" cy="766627"/>
          </a:xfrm>
          <a:prstGeom prst="rect">
            <a:avLst/>
          </a:prstGeom>
          <a:solidFill>
            <a:schemeClr val="accent3">
              <a:lumMod val="40000"/>
              <a:lumOff val="60000"/>
              <a:alpha val="70000"/>
            </a:schemeClr>
          </a:solidFill>
          <a:ln w="19050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7000" tIns="108000" rIns="135000" bIns="108000" rtlCol="0" anchor="t"/>
          <a:lstStyle/>
          <a:p>
            <a:pPr marL="197644" indent="-197644"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52" name="pole tekstowe 51"/>
          <p:cNvSpPr txBox="1"/>
          <p:nvPr/>
        </p:nvSpPr>
        <p:spPr>
          <a:xfrm>
            <a:off x="5002550" y="2715653"/>
            <a:ext cx="3049688" cy="896130"/>
          </a:xfrm>
          <a:prstGeom prst="rect">
            <a:avLst/>
          </a:prstGeom>
          <a:noFill/>
        </p:spPr>
        <p:txBody>
          <a:bodyPr wrap="square" lIns="54000" rIns="54000" rtlCol="0" anchor="ctr">
            <a:noAutofit/>
          </a:bodyPr>
          <a:lstStyle/>
          <a:p>
            <a:endParaRPr lang="pl-PL" sz="1350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pl-PL" sz="1350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pl-PL" sz="1350" b="1" dirty="0">
                <a:solidFill>
                  <a:schemeClr val="bg2">
                    <a:lumMod val="25000"/>
                  </a:schemeClr>
                </a:solidFill>
              </a:rPr>
              <a:t>Zwiększyliśmy</a:t>
            </a:r>
            <a:r>
              <a:rPr lang="pl-PL" sz="1350" dirty="0">
                <a:solidFill>
                  <a:schemeClr val="bg2">
                    <a:lumMod val="25000"/>
                  </a:schemeClr>
                </a:solidFill>
              </a:rPr>
              <a:t> pulę środków na część działań szczególnie popularnych wśród wnioskodawców</a:t>
            </a:r>
          </a:p>
          <a:p>
            <a:endParaRPr lang="pl-PL" sz="1350" dirty="0">
              <a:solidFill>
                <a:schemeClr val="bg2">
                  <a:lumMod val="25000"/>
                </a:schemeClr>
              </a:solidFill>
            </a:endParaRPr>
          </a:p>
          <a:p>
            <a:endParaRPr lang="en-US" sz="135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4" name="pole tekstowe 53"/>
          <p:cNvSpPr txBox="1"/>
          <p:nvPr/>
        </p:nvSpPr>
        <p:spPr>
          <a:xfrm>
            <a:off x="5002550" y="3908634"/>
            <a:ext cx="3049688" cy="834810"/>
          </a:xfrm>
          <a:prstGeom prst="rect">
            <a:avLst/>
          </a:prstGeom>
          <a:noFill/>
        </p:spPr>
        <p:txBody>
          <a:bodyPr wrap="square" lIns="54000" rIns="54000" rtlCol="0" anchor="ctr">
            <a:noAutofit/>
          </a:bodyPr>
          <a:lstStyle/>
          <a:p>
            <a:r>
              <a:rPr lang="pl-PL" sz="1350" b="1" dirty="0">
                <a:solidFill>
                  <a:schemeClr val="bg2">
                    <a:lumMod val="25000"/>
                  </a:schemeClr>
                </a:solidFill>
              </a:rPr>
              <a:t>Rozszerzyliśmy</a:t>
            </a:r>
            <a:r>
              <a:rPr lang="pl-PL" sz="1350" dirty="0">
                <a:solidFill>
                  <a:schemeClr val="bg2">
                    <a:lumMod val="25000"/>
                  </a:schemeClr>
                </a:solidFill>
              </a:rPr>
              <a:t> zakres wsparcia o typy działań </a:t>
            </a:r>
            <a:r>
              <a:rPr lang="pl-PL" sz="1350">
                <a:solidFill>
                  <a:schemeClr val="bg2">
                    <a:lumMod val="25000"/>
                  </a:schemeClr>
                </a:solidFill>
              </a:rPr>
              <a:t>obecnie szczególnie ważne </a:t>
            </a:r>
            <a:r>
              <a:rPr lang="pl-PL" sz="1350" dirty="0">
                <a:solidFill>
                  <a:schemeClr val="bg2">
                    <a:lumMod val="25000"/>
                  </a:schemeClr>
                </a:solidFill>
              </a:rPr>
              <a:t>dla regionu (np. walka z niską emisją)</a:t>
            </a:r>
          </a:p>
          <a:p>
            <a:endParaRPr lang="en-US" sz="135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3" name="Freeform 7">
            <a:extLst>
              <a:ext uri="{FF2B5EF4-FFF2-40B4-BE49-F238E27FC236}">
                <a16:creationId xmlns="" xmlns:a16="http://schemas.microsoft.com/office/drawing/2014/main" id="{9BDD32D8-5F87-486E-B94C-7A4B01524F51}"/>
              </a:ext>
            </a:extLst>
          </p:cNvPr>
          <p:cNvSpPr>
            <a:spLocks noEditPoints="1"/>
          </p:cNvSpPr>
          <p:nvPr/>
        </p:nvSpPr>
        <p:spPr bwMode="auto">
          <a:xfrm>
            <a:off x="3901862" y="2872517"/>
            <a:ext cx="466163" cy="556239"/>
          </a:xfrm>
          <a:custGeom>
            <a:avLst/>
            <a:gdLst>
              <a:gd name="T0" fmla="*/ 104 w 141"/>
              <a:gd name="T1" fmla="*/ 42 h 183"/>
              <a:gd name="T2" fmla="*/ 125 w 141"/>
              <a:gd name="T3" fmla="*/ 69 h 183"/>
              <a:gd name="T4" fmla="*/ 138 w 141"/>
              <a:gd name="T5" fmla="*/ 141 h 183"/>
              <a:gd name="T6" fmla="*/ 83 w 141"/>
              <a:gd name="T7" fmla="*/ 183 h 183"/>
              <a:gd name="T8" fmla="*/ 29 w 141"/>
              <a:gd name="T9" fmla="*/ 167 h 183"/>
              <a:gd name="T10" fmla="*/ 21 w 141"/>
              <a:gd name="T11" fmla="*/ 85 h 183"/>
              <a:gd name="T12" fmla="*/ 46 w 141"/>
              <a:gd name="T13" fmla="*/ 42 h 183"/>
              <a:gd name="T14" fmla="*/ 104 w 141"/>
              <a:gd name="T15" fmla="*/ 42 h 183"/>
              <a:gd name="T16" fmla="*/ 105 w 141"/>
              <a:gd name="T17" fmla="*/ 33 h 183"/>
              <a:gd name="T18" fmla="*/ 124 w 141"/>
              <a:gd name="T19" fmla="*/ 11 h 183"/>
              <a:gd name="T20" fmla="*/ 108 w 141"/>
              <a:gd name="T21" fmla="*/ 7 h 183"/>
              <a:gd name="T22" fmla="*/ 97 w 141"/>
              <a:gd name="T23" fmla="*/ 16 h 183"/>
              <a:gd name="T24" fmla="*/ 100 w 141"/>
              <a:gd name="T25" fmla="*/ 9 h 183"/>
              <a:gd name="T26" fmla="*/ 81 w 141"/>
              <a:gd name="T27" fmla="*/ 1 h 183"/>
              <a:gd name="T28" fmla="*/ 68 w 141"/>
              <a:gd name="T29" fmla="*/ 4 h 183"/>
              <a:gd name="T30" fmla="*/ 66 w 141"/>
              <a:gd name="T31" fmla="*/ 15 h 183"/>
              <a:gd name="T32" fmla="*/ 62 w 141"/>
              <a:gd name="T33" fmla="*/ 6 h 183"/>
              <a:gd name="T34" fmla="*/ 37 w 141"/>
              <a:gd name="T35" fmla="*/ 11 h 183"/>
              <a:gd name="T36" fmla="*/ 48 w 141"/>
              <a:gd name="T37" fmla="*/ 32 h 183"/>
              <a:gd name="T38" fmla="*/ 105 w 141"/>
              <a:gd name="T39" fmla="*/ 33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41" h="183">
                <a:moveTo>
                  <a:pt x="104" y="42"/>
                </a:moveTo>
                <a:cubicBezTo>
                  <a:pt x="106" y="43"/>
                  <a:pt x="120" y="58"/>
                  <a:pt x="125" y="69"/>
                </a:cubicBezTo>
                <a:cubicBezTo>
                  <a:pt x="130" y="80"/>
                  <a:pt x="141" y="105"/>
                  <a:pt x="138" y="141"/>
                </a:cubicBezTo>
                <a:cubicBezTo>
                  <a:pt x="135" y="172"/>
                  <a:pt x="100" y="182"/>
                  <a:pt x="83" y="183"/>
                </a:cubicBezTo>
                <a:cubicBezTo>
                  <a:pt x="70" y="183"/>
                  <a:pt x="46" y="180"/>
                  <a:pt x="29" y="167"/>
                </a:cubicBezTo>
                <a:cubicBezTo>
                  <a:pt x="0" y="145"/>
                  <a:pt x="14" y="101"/>
                  <a:pt x="21" y="85"/>
                </a:cubicBezTo>
                <a:cubicBezTo>
                  <a:pt x="26" y="72"/>
                  <a:pt x="41" y="45"/>
                  <a:pt x="46" y="42"/>
                </a:cubicBezTo>
                <a:cubicBezTo>
                  <a:pt x="52" y="38"/>
                  <a:pt x="102" y="41"/>
                  <a:pt x="104" y="42"/>
                </a:cubicBezTo>
                <a:close/>
                <a:moveTo>
                  <a:pt x="105" y="33"/>
                </a:moveTo>
                <a:cubicBezTo>
                  <a:pt x="110" y="33"/>
                  <a:pt x="124" y="15"/>
                  <a:pt x="124" y="11"/>
                </a:cubicBezTo>
                <a:cubicBezTo>
                  <a:pt x="123" y="8"/>
                  <a:pt x="108" y="7"/>
                  <a:pt x="108" y="7"/>
                </a:cubicBezTo>
                <a:cubicBezTo>
                  <a:pt x="97" y="16"/>
                  <a:pt x="97" y="16"/>
                  <a:pt x="97" y="16"/>
                </a:cubicBezTo>
                <a:cubicBezTo>
                  <a:pt x="97" y="16"/>
                  <a:pt x="98" y="10"/>
                  <a:pt x="100" y="9"/>
                </a:cubicBezTo>
                <a:cubicBezTo>
                  <a:pt x="102" y="7"/>
                  <a:pt x="90" y="2"/>
                  <a:pt x="81" y="1"/>
                </a:cubicBezTo>
                <a:cubicBezTo>
                  <a:pt x="72" y="0"/>
                  <a:pt x="69" y="1"/>
                  <a:pt x="68" y="4"/>
                </a:cubicBezTo>
                <a:cubicBezTo>
                  <a:pt x="67" y="8"/>
                  <a:pt x="66" y="15"/>
                  <a:pt x="66" y="15"/>
                </a:cubicBezTo>
                <a:cubicBezTo>
                  <a:pt x="66" y="15"/>
                  <a:pt x="64" y="6"/>
                  <a:pt x="62" y="6"/>
                </a:cubicBezTo>
                <a:cubicBezTo>
                  <a:pt x="60" y="5"/>
                  <a:pt x="44" y="5"/>
                  <a:pt x="37" y="11"/>
                </a:cubicBezTo>
                <a:cubicBezTo>
                  <a:pt x="31" y="17"/>
                  <a:pt x="48" y="32"/>
                  <a:pt x="48" y="32"/>
                </a:cubicBezTo>
                <a:cubicBezTo>
                  <a:pt x="48" y="32"/>
                  <a:pt x="92" y="32"/>
                  <a:pt x="105" y="33"/>
                </a:cubicBezTo>
                <a:close/>
              </a:path>
            </a:pathLst>
          </a:custGeom>
          <a:solidFill>
            <a:schemeClr val="accent6"/>
          </a:solidFill>
          <a:ln>
            <a:solidFill>
              <a:schemeClr val="accent6"/>
            </a:solidFill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24" name="Freeform 11"/>
          <p:cNvSpPr>
            <a:spLocks noEditPoints="1"/>
          </p:cNvSpPr>
          <p:nvPr/>
        </p:nvSpPr>
        <p:spPr bwMode="auto">
          <a:xfrm>
            <a:off x="3897994" y="3972463"/>
            <a:ext cx="435779" cy="566252"/>
          </a:xfrm>
          <a:custGeom>
            <a:avLst/>
            <a:gdLst>
              <a:gd name="T0" fmla="*/ 81 w 229"/>
              <a:gd name="T1" fmla="*/ 255 h 335"/>
              <a:gd name="T2" fmla="*/ 64 w 229"/>
              <a:gd name="T3" fmla="*/ 217 h 335"/>
              <a:gd name="T4" fmla="*/ 7 w 229"/>
              <a:gd name="T5" fmla="*/ 143 h 335"/>
              <a:gd name="T6" fmla="*/ 52 w 229"/>
              <a:gd name="T7" fmla="*/ 19 h 335"/>
              <a:gd name="T8" fmla="*/ 176 w 229"/>
              <a:gd name="T9" fmla="*/ 19 h 335"/>
              <a:gd name="T10" fmla="*/ 221 w 229"/>
              <a:gd name="T11" fmla="*/ 143 h 335"/>
              <a:gd name="T12" fmla="*/ 165 w 229"/>
              <a:gd name="T13" fmla="*/ 217 h 335"/>
              <a:gd name="T14" fmla="*/ 147 w 229"/>
              <a:gd name="T15" fmla="*/ 255 h 335"/>
              <a:gd name="T16" fmla="*/ 139 w 229"/>
              <a:gd name="T17" fmla="*/ 235 h 335"/>
              <a:gd name="T18" fmla="*/ 171 w 229"/>
              <a:gd name="T19" fmla="*/ 177 h 335"/>
              <a:gd name="T20" fmla="*/ 200 w 229"/>
              <a:gd name="T21" fmla="*/ 78 h 335"/>
              <a:gd name="T22" fmla="*/ 114 w 229"/>
              <a:gd name="T23" fmla="*/ 20 h 335"/>
              <a:gd name="T24" fmla="*/ 28 w 229"/>
              <a:gd name="T25" fmla="*/ 78 h 335"/>
              <a:gd name="T26" fmla="*/ 57 w 229"/>
              <a:gd name="T27" fmla="*/ 177 h 335"/>
              <a:gd name="T28" fmla="*/ 90 w 229"/>
              <a:gd name="T29" fmla="*/ 235 h 335"/>
              <a:gd name="T30" fmla="*/ 97 w 229"/>
              <a:gd name="T31" fmla="*/ 308 h 335"/>
              <a:gd name="T32" fmla="*/ 98 w 229"/>
              <a:gd name="T33" fmla="*/ 321 h 335"/>
              <a:gd name="T34" fmla="*/ 115 w 229"/>
              <a:gd name="T35" fmla="*/ 335 h 335"/>
              <a:gd name="T36" fmla="*/ 133 w 229"/>
              <a:gd name="T37" fmla="*/ 321 h 335"/>
              <a:gd name="T38" fmla="*/ 130 w 229"/>
              <a:gd name="T39" fmla="*/ 308 h 335"/>
              <a:gd name="T40" fmla="*/ 145 w 229"/>
              <a:gd name="T41" fmla="*/ 287 h 335"/>
              <a:gd name="T42" fmla="*/ 78 w 229"/>
              <a:gd name="T43" fmla="*/ 294 h 335"/>
              <a:gd name="T44" fmla="*/ 85 w 229"/>
              <a:gd name="T45" fmla="*/ 300 h 335"/>
              <a:gd name="T46" fmla="*/ 152 w 229"/>
              <a:gd name="T47" fmla="*/ 294 h 335"/>
              <a:gd name="T48" fmla="*/ 148 w 229"/>
              <a:gd name="T49" fmla="*/ 265 h 335"/>
              <a:gd name="T50" fmla="*/ 74 w 229"/>
              <a:gd name="T51" fmla="*/ 272 h 335"/>
              <a:gd name="T52" fmla="*/ 82 w 229"/>
              <a:gd name="T53" fmla="*/ 279 h 335"/>
              <a:gd name="T54" fmla="*/ 156 w 229"/>
              <a:gd name="T55" fmla="*/ 272 h 335"/>
              <a:gd name="T56" fmla="*/ 147 w 229"/>
              <a:gd name="T57" fmla="*/ 103 h 335"/>
              <a:gd name="T58" fmla="*/ 134 w 229"/>
              <a:gd name="T59" fmla="*/ 109 h 335"/>
              <a:gd name="T60" fmla="*/ 136 w 229"/>
              <a:gd name="T61" fmla="*/ 106 h 335"/>
              <a:gd name="T62" fmla="*/ 129 w 229"/>
              <a:gd name="T63" fmla="*/ 87 h 335"/>
              <a:gd name="T64" fmla="*/ 121 w 229"/>
              <a:gd name="T65" fmla="*/ 94 h 335"/>
              <a:gd name="T66" fmla="*/ 109 w 229"/>
              <a:gd name="T67" fmla="*/ 87 h 335"/>
              <a:gd name="T68" fmla="*/ 102 w 229"/>
              <a:gd name="T69" fmla="*/ 104 h 335"/>
              <a:gd name="T70" fmla="*/ 93 w 229"/>
              <a:gd name="T71" fmla="*/ 85 h 335"/>
              <a:gd name="T72" fmla="*/ 87 w 229"/>
              <a:gd name="T73" fmla="*/ 105 h 335"/>
              <a:gd name="T74" fmla="*/ 74 w 229"/>
              <a:gd name="T75" fmla="*/ 100 h 335"/>
              <a:gd name="T76" fmla="*/ 88 w 229"/>
              <a:gd name="T77" fmla="*/ 191 h 335"/>
              <a:gd name="T78" fmla="*/ 94 w 229"/>
              <a:gd name="T79" fmla="*/ 197 h 335"/>
              <a:gd name="T80" fmla="*/ 86 w 229"/>
              <a:gd name="T81" fmla="*/ 113 h 335"/>
              <a:gd name="T82" fmla="*/ 94 w 229"/>
              <a:gd name="T83" fmla="*/ 113 h 335"/>
              <a:gd name="T84" fmla="*/ 119 w 229"/>
              <a:gd name="T85" fmla="*/ 117 h 335"/>
              <a:gd name="T86" fmla="*/ 127 w 229"/>
              <a:gd name="T87" fmla="*/ 115 h 335"/>
              <a:gd name="T88" fmla="*/ 130 w 229"/>
              <a:gd name="T89" fmla="*/ 191 h 335"/>
              <a:gd name="T90" fmla="*/ 136 w 229"/>
              <a:gd name="T91" fmla="*/ 197 h 335"/>
              <a:gd name="T92" fmla="*/ 158 w 229"/>
              <a:gd name="T93" fmla="*/ 108 h 335"/>
              <a:gd name="T94" fmla="*/ 94 w 229"/>
              <a:gd name="T95" fmla="*/ 101 h 335"/>
              <a:gd name="T96" fmla="*/ 94 w 229"/>
              <a:gd name="T97" fmla="*/ 93 h 335"/>
              <a:gd name="T98" fmla="*/ 94 w 229"/>
              <a:gd name="T99" fmla="*/ 101 h 335"/>
              <a:gd name="T100" fmla="*/ 113 w 229"/>
              <a:gd name="T101" fmla="*/ 101 h 335"/>
              <a:gd name="T102" fmla="*/ 114 w 229"/>
              <a:gd name="T103" fmla="*/ 96 h 335"/>
              <a:gd name="T104" fmla="*/ 120 w 229"/>
              <a:gd name="T105" fmla="*/ 109 h 335"/>
              <a:gd name="T106" fmla="*/ 119 w 229"/>
              <a:gd name="T107" fmla="*/ 106 h 335"/>
              <a:gd name="T108" fmla="*/ 122 w 229"/>
              <a:gd name="T109" fmla="*/ 108 h 335"/>
              <a:gd name="T110" fmla="*/ 129 w 229"/>
              <a:gd name="T111" fmla="*/ 102 h 335"/>
              <a:gd name="T112" fmla="*/ 129 w 229"/>
              <a:gd name="T113" fmla="*/ 99 h 335"/>
              <a:gd name="T114" fmla="*/ 129 w 229"/>
              <a:gd name="T115" fmla="*/ 102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29" h="335">
                <a:moveTo>
                  <a:pt x="147" y="255"/>
                </a:moveTo>
                <a:cubicBezTo>
                  <a:pt x="81" y="255"/>
                  <a:pt x="81" y="255"/>
                  <a:pt x="81" y="255"/>
                </a:cubicBezTo>
                <a:cubicBezTo>
                  <a:pt x="76" y="255"/>
                  <a:pt x="72" y="252"/>
                  <a:pt x="71" y="247"/>
                </a:cubicBezTo>
                <a:cubicBezTo>
                  <a:pt x="70" y="241"/>
                  <a:pt x="67" y="224"/>
                  <a:pt x="64" y="217"/>
                </a:cubicBezTo>
                <a:cubicBezTo>
                  <a:pt x="60" y="209"/>
                  <a:pt x="43" y="192"/>
                  <a:pt x="43" y="192"/>
                </a:cubicBezTo>
                <a:cubicBezTo>
                  <a:pt x="29" y="177"/>
                  <a:pt x="15" y="164"/>
                  <a:pt x="7" y="143"/>
                </a:cubicBezTo>
                <a:cubicBezTo>
                  <a:pt x="0" y="121"/>
                  <a:pt x="0" y="95"/>
                  <a:pt x="10" y="71"/>
                </a:cubicBezTo>
                <a:cubicBezTo>
                  <a:pt x="18" y="50"/>
                  <a:pt x="33" y="31"/>
                  <a:pt x="52" y="19"/>
                </a:cubicBezTo>
                <a:cubicBezTo>
                  <a:pt x="70" y="7"/>
                  <a:pt x="94" y="0"/>
                  <a:pt x="114" y="0"/>
                </a:cubicBezTo>
                <a:cubicBezTo>
                  <a:pt x="135" y="0"/>
                  <a:pt x="158" y="7"/>
                  <a:pt x="176" y="19"/>
                </a:cubicBezTo>
                <a:cubicBezTo>
                  <a:pt x="195" y="31"/>
                  <a:pt x="211" y="50"/>
                  <a:pt x="219" y="71"/>
                </a:cubicBezTo>
                <a:cubicBezTo>
                  <a:pt x="228" y="95"/>
                  <a:pt x="229" y="121"/>
                  <a:pt x="221" y="143"/>
                </a:cubicBezTo>
                <a:cubicBezTo>
                  <a:pt x="213" y="164"/>
                  <a:pt x="200" y="177"/>
                  <a:pt x="185" y="192"/>
                </a:cubicBezTo>
                <a:cubicBezTo>
                  <a:pt x="185" y="192"/>
                  <a:pt x="168" y="209"/>
                  <a:pt x="165" y="217"/>
                </a:cubicBezTo>
                <a:cubicBezTo>
                  <a:pt x="161" y="224"/>
                  <a:pt x="158" y="241"/>
                  <a:pt x="157" y="247"/>
                </a:cubicBezTo>
                <a:cubicBezTo>
                  <a:pt x="157" y="252"/>
                  <a:pt x="152" y="255"/>
                  <a:pt x="147" y="255"/>
                </a:cubicBezTo>
                <a:close/>
                <a:moveTo>
                  <a:pt x="90" y="235"/>
                </a:moveTo>
                <a:cubicBezTo>
                  <a:pt x="139" y="235"/>
                  <a:pt x="139" y="235"/>
                  <a:pt x="139" y="235"/>
                </a:cubicBezTo>
                <a:cubicBezTo>
                  <a:pt x="140" y="227"/>
                  <a:pt x="143" y="216"/>
                  <a:pt x="147" y="208"/>
                </a:cubicBezTo>
                <a:cubicBezTo>
                  <a:pt x="152" y="197"/>
                  <a:pt x="171" y="177"/>
                  <a:pt x="171" y="177"/>
                </a:cubicBezTo>
                <a:cubicBezTo>
                  <a:pt x="185" y="164"/>
                  <a:pt x="196" y="153"/>
                  <a:pt x="202" y="136"/>
                </a:cubicBezTo>
                <a:cubicBezTo>
                  <a:pt x="209" y="118"/>
                  <a:pt x="208" y="98"/>
                  <a:pt x="200" y="78"/>
                </a:cubicBezTo>
                <a:cubicBezTo>
                  <a:pt x="194" y="61"/>
                  <a:pt x="181" y="45"/>
                  <a:pt x="166" y="36"/>
                </a:cubicBezTo>
                <a:cubicBezTo>
                  <a:pt x="151" y="26"/>
                  <a:pt x="131" y="20"/>
                  <a:pt x="114" y="20"/>
                </a:cubicBezTo>
                <a:cubicBezTo>
                  <a:pt x="97" y="20"/>
                  <a:pt x="78" y="26"/>
                  <a:pt x="63" y="36"/>
                </a:cubicBezTo>
                <a:cubicBezTo>
                  <a:pt x="47" y="45"/>
                  <a:pt x="35" y="61"/>
                  <a:pt x="28" y="78"/>
                </a:cubicBezTo>
                <a:cubicBezTo>
                  <a:pt x="21" y="98"/>
                  <a:pt x="20" y="118"/>
                  <a:pt x="26" y="136"/>
                </a:cubicBezTo>
                <a:cubicBezTo>
                  <a:pt x="32" y="153"/>
                  <a:pt x="44" y="164"/>
                  <a:pt x="57" y="177"/>
                </a:cubicBezTo>
                <a:cubicBezTo>
                  <a:pt x="57" y="177"/>
                  <a:pt x="77" y="197"/>
                  <a:pt x="82" y="208"/>
                </a:cubicBezTo>
                <a:cubicBezTo>
                  <a:pt x="85" y="216"/>
                  <a:pt x="88" y="227"/>
                  <a:pt x="90" y="235"/>
                </a:cubicBezTo>
                <a:close/>
                <a:moveTo>
                  <a:pt x="130" y="308"/>
                </a:moveTo>
                <a:cubicBezTo>
                  <a:pt x="119" y="308"/>
                  <a:pt x="108" y="308"/>
                  <a:pt x="97" y="308"/>
                </a:cubicBezTo>
                <a:cubicBezTo>
                  <a:pt x="93" y="308"/>
                  <a:pt x="92" y="312"/>
                  <a:pt x="93" y="316"/>
                </a:cubicBezTo>
                <a:cubicBezTo>
                  <a:pt x="94" y="319"/>
                  <a:pt x="96" y="319"/>
                  <a:pt x="98" y="321"/>
                </a:cubicBezTo>
                <a:cubicBezTo>
                  <a:pt x="100" y="323"/>
                  <a:pt x="99" y="324"/>
                  <a:pt x="101" y="326"/>
                </a:cubicBezTo>
                <a:cubicBezTo>
                  <a:pt x="103" y="332"/>
                  <a:pt x="109" y="335"/>
                  <a:pt x="115" y="335"/>
                </a:cubicBezTo>
                <a:cubicBezTo>
                  <a:pt x="119" y="335"/>
                  <a:pt x="124" y="333"/>
                  <a:pt x="128" y="330"/>
                </a:cubicBezTo>
                <a:cubicBezTo>
                  <a:pt x="130" y="326"/>
                  <a:pt x="130" y="323"/>
                  <a:pt x="133" y="321"/>
                </a:cubicBezTo>
                <a:cubicBezTo>
                  <a:pt x="137" y="318"/>
                  <a:pt x="138" y="316"/>
                  <a:pt x="137" y="312"/>
                </a:cubicBezTo>
                <a:cubicBezTo>
                  <a:pt x="137" y="309"/>
                  <a:pt x="133" y="308"/>
                  <a:pt x="130" y="308"/>
                </a:cubicBezTo>
                <a:moveTo>
                  <a:pt x="152" y="294"/>
                </a:moveTo>
                <a:cubicBezTo>
                  <a:pt x="152" y="290"/>
                  <a:pt x="149" y="287"/>
                  <a:pt x="145" y="287"/>
                </a:cubicBezTo>
                <a:cubicBezTo>
                  <a:pt x="85" y="287"/>
                  <a:pt x="85" y="287"/>
                  <a:pt x="85" y="287"/>
                </a:cubicBezTo>
                <a:cubicBezTo>
                  <a:pt x="82" y="287"/>
                  <a:pt x="78" y="290"/>
                  <a:pt x="78" y="294"/>
                </a:cubicBezTo>
                <a:cubicBezTo>
                  <a:pt x="78" y="294"/>
                  <a:pt x="78" y="294"/>
                  <a:pt x="78" y="294"/>
                </a:cubicBezTo>
                <a:cubicBezTo>
                  <a:pt x="78" y="297"/>
                  <a:pt x="82" y="300"/>
                  <a:pt x="85" y="300"/>
                </a:cubicBezTo>
                <a:cubicBezTo>
                  <a:pt x="145" y="300"/>
                  <a:pt x="145" y="300"/>
                  <a:pt x="145" y="300"/>
                </a:cubicBezTo>
                <a:cubicBezTo>
                  <a:pt x="149" y="300"/>
                  <a:pt x="152" y="297"/>
                  <a:pt x="152" y="294"/>
                </a:cubicBezTo>
                <a:close/>
                <a:moveTo>
                  <a:pt x="156" y="272"/>
                </a:moveTo>
                <a:cubicBezTo>
                  <a:pt x="156" y="268"/>
                  <a:pt x="152" y="265"/>
                  <a:pt x="148" y="265"/>
                </a:cubicBezTo>
                <a:cubicBezTo>
                  <a:pt x="82" y="265"/>
                  <a:pt x="82" y="265"/>
                  <a:pt x="82" y="265"/>
                </a:cubicBezTo>
                <a:cubicBezTo>
                  <a:pt x="78" y="265"/>
                  <a:pt x="74" y="268"/>
                  <a:pt x="74" y="272"/>
                </a:cubicBezTo>
                <a:cubicBezTo>
                  <a:pt x="74" y="272"/>
                  <a:pt x="74" y="272"/>
                  <a:pt x="74" y="272"/>
                </a:cubicBezTo>
                <a:cubicBezTo>
                  <a:pt x="74" y="276"/>
                  <a:pt x="78" y="279"/>
                  <a:pt x="82" y="279"/>
                </a:cubicBezTo>
                <a:cubicBezTo>
                  <a:pt x="148" y="279"/>
                  <a:pt x="148" y="279"/>
                  <a:pt x="148" y="279"/>
                </a:cubicBezTo>
                <a:cubicBezTo>
                  <a:pt x="152" y="279"/>
                  <a:pt x="156" y="276"/>
                  <a:pt x="156" y="272"/>
                </a:cubicBezTo>
                <a:close/>
                <a:moveTo>
                  <a:pt x="155" y="100"/>
                </a:moveTo>
                <a:cubicBezTo>
                  <a:pt x="152" y="99"/>
                  <a:pt x="149" y="100"/>
                  <a:pt x="147" y="103"/>
                </a:cubicBezTo>
                <a:cubicBezTo>
                  <a:pt x="147" y="104"/>
                  <a:pt x="147" y="104"/>
                  <a:pt x="147" y="105"/>
                </a:cubicBezTo>
                <a:cubicBezTo>
                  <a:pt x="142" y="107"/>
                  <a:pt x="138" y="109"/>
                  <a:pt x="134" y="109"/>
                </a:cubicBezTo>
                <a:cubicBezTo>
                  <a:pt x="134" y="109"/>
                  <a:pt x="134" y="109"/>
                  <a:pt x="134" y="109"/>
                </a:cubicBezTo>
                <a:cubicBezTo>
                  <a:pt x="135" y="108"/>
                  <a:pt x="136" y="107"/>
                  <a:pt x="136" y="106"/>
                </a:cubicBezTo>
                <a:cubicBezTo>
                  <a:pt x="137" y="104"/>
                  <a:pt x="142" y="92"/>
                  <a:pt x="135" y="88"/>
                </a:cubicBezTo>
                <a:cubicBezTo>
                  <a:pt x="133" y="87"/>
                  <a:pt x="131" y="86"/>
                  <a:pt x="129" y="87"/>
                </a:cubicBezTo>
                <a:cubicBezTo>
                  <a:pt x="125" y="88"/>
                  <a:pt x="123" y="93"/>
                  <a:pt x="122" y="95"/>
                </a:cubicBezTo>
                <a:cubicBezTo>
                  <a:pt x="121" y="95"/>
                  <a:pt x="121" y="95"/>
                  <a:pt x="121" y="94"/>
                </a:cubicBezTo>
                <a:cubicBezTo>
                  <a:pt x="121" y="93"/>
                  <a:pt x="119" y="88"/>
                  <a:pt x="116" y="87"/>
                </a:cubicBezTo>
                <a:cubicBezTo>
                  <a:pt x="113" y="86"/>
                  <a:pt x="111" y="86"/>
                  <a:pt x="109" y="87"/>
                </a:cubicBezTo>
                <a:cubicBezTo>
                  <a:pt x="103" y="90"/>
                  <a:pt x="104" y="99"/>
                  <a:pt x="105" y="104"/>
                </a:cubicBezTo>
                <a:cubicBezTo>
                  <a:pt x="104" y="104"/>
                  <a:pt x="103" y="104"/>
                  <a:pt x="102" y="104"/>
                </a:cubicBezTo>
                <a:cubicBezTo>
                  <a:pt x="104" y="99"/>
                  <a:pt x="104" y="93"/>
                  <a:pt x="101" y="89"/>
                </a:cubicBezTo>
                <a:cubicBezTo>
                  <a:pt x="99" y="86"/>
                  <a:pt x="96" y="85"/>
                  <a:pt x="93" y="85"/>
                </a:cubicBezTo>
                <a:cubicBezTo>
                  <a:pt x="90" y="86"/>
                  <a:pt x="87" y="88"/>
                  <a:pt x="86" y="92"/>
                </a:cubicBezTo>
                <a:cubicBezTo>
                  <a:pt x="84" y="97"/>
                  <a:pt x="86" y="101"/>
                  <a:pt x="87" y="105"/>
                </a:cubicBezTo>
                <a:cubicBezTo>
                  <a:pt x="86" y="105"/>
                  <a:pt x="84" y="104"/>
                  <a:pt x="82" y="102"/>
                </a:cubicBezTo>
                <a:cubicBezTo>
                  <a:pt x="80" y="100"/>
                  <a:pt x="77" y="99"/>
                  <a:pt x="74" y="100"/>
                </a:cubicBezTo>
                <a:cubicBezTo>
                  <a:pt x="71" y="101"/>
                  <a:pt x="70" y="105"/>
                  <a:pt x="71" y="108"/>
                </a:cubicBezTo>
                <a:cubicBezTo>
                  <a:pt x="71" y="108"/>
                  <a:pt x="89" y="152"/>
                  <a:pt x="88" y="191"/>
                </a:cubicBezTo>
                <a:cubicBezTo>
                  <a:pt x="88" y="194"/>
                  <a:pt x="90" y="197"/>
                  <a:pt x="94" y="197"/>
                </a:cubicBezTo>
                <a:cubicBezTo>
                  <a:pt x="94" y="197"/>
                  <a:pt x="94" y="197"/>
                  <a:pt x="94" y="197"/>
                </a:cubicBezTo>
                <a:cubicBezTo>
                  <a:pt x="97" y="197"/>
                  <a:pt x="100" y="194"/>
                  <a:pt x="100" y="191"/>
                </a:cubicBezTo>
                <a:cubicBezTo>
                  <a:pt x="101" y="160"/>
                  <a:pt x="91" y="128"/>
                  <a:pt x="86" y="113"/>
                </a:cubicBezTo>
                <a:cubicBezTo>
                  <a:pt x="88" y="114"/>
                  <a:pt x="91" y="114"/>
                  <a:pt x="94" y="113"/>
                </a:cubicBezTo>
                <a:cubicBezTo>
                  <a:pt x="94" y="113"/>
                  <a:pt x="94" y="113"/>
                  <a:pt x="94" y="113"/>
                </a:cubicBezTo>
                <a:cubicBezTo>
                  <a:pt x="99" y="113"/>
                  <a:pt x="104" y="113"/>
                  <a:pt x="109" y="111"/>
                </a:cubicBezTo>
                <a:cubicBezTo>
                  <a:pt x="112" y="114"/>
                  <a:pt x="115" y="116"/>
                  <a:pt x="119" y="117"/>
                </a:cubicBezTo>
                <a:cubicBezTo>
                  <a:pt x="120" y="117"/>
                  <a:pt x="120" y="117"/>
                  <a:pt x="120" y="117"/>
                </a:cubicBezTo>
                <a:cubicBezTo>
                  <a:pt x="123" y="117"/>
                  <a:pt x="125" y="116"/>
                  <a:pt x="127" y="115"/>
                </a:cubicBezTo>
                <a:cubicBezTo>
                  <a:pt x="132" y="117"/>
                  <a:pt x="138" y="117"/>
                  <a:pt x="143" y="115"/>
                </a:cubicBezTo>
                <a:cubicBezTo>
                  <a:pt x="138" y="131"/>
                  <a:pt x="129" y="162"/>
                  <a:pt x="130" y="191"/>
                </a:cubicBezTo>
                <a:cubicBezTo>
                  <a:pt x="130" y="194"/>
                  <a:pt x="133" y="197"/>
                  <a:pt x="136" y="197"/>
                </a:cubicBezTo>
                <a:cubicBezTo>
                  <a:pt x="136" y="197"/>
                  <a:pt x="136" y="197"/>
                  <a:pt x="136" y="197"/>
                </a:cubicBezTo>
                <a:cubicBezTo>
                  <a:pt x="139" y="197"/>
                  <a:pt x="142" y="194"/>
                  <a:pt x="142" y="191"/>
                </a:cubicBezTo>
                <a:cubicBezTo>
                  <a:pt x="141" y="152"/>
                  <a:pt x="158" y="108"/>
                  <a:pt x="158" y="108"/>
                </a:cubicBezTo>
                <a:cubicBezTo>
                  <a:pt x="160" y="105"/>
                  <a:pt x="158" y="101"/>
                  <a:pt x="155" y="100"/>
                </a:cubicBezTo>
                <a:close/>
                <a:moveTo>
                  <a:pt x="94" y="101"/>
                </a:moveTo>
                <a:cubicBezTo>
                  <a:pt x="93" y="99"/>
                  <a:pt x="93" y="97"/>
                  <a:pt x="94" y="95"/>
                </a:cubicBezTo>
                <a:cubicBezTo>
                  <a:pt x="94" y="94"/>
                  <a:pt x="94" y="93"/>
                  <a:pt x="94" y="93"/>
                </a:cubicBezTo>
                <a:cubicBezTo>
                  <a:pt x="95" y="93"/>
                  <a:pt x="95" y="93"/>
                  <a:pt x="95" y="93"/>
                </a:cubicBezTo>
                <a:cubicBezTo>
                  <a:pt x="96" y="95"/>
                  <a:pt x="95" y="98"/>
                  <a:pt x="94" y="101"/>
                </a:cubicBezTo>
                <a:close/>
                <a:moveTo>
                  <a:pt x="113" y="101"/>
                </a:moveTo>
                <a:cubicBezTo>
                  <a:pt x="113" y="101"/>
                  <a:pt x="113" y="101"/>
                  <a:pt x="113" y="101"/>
                </a:cubicBezTo>
                <a:cubicBezTo>
                  <a:pt x="112" y="98"/>
                  <a:pt x="112" y="95"/>
                  <a:pt x="113" y="94"/>
                </a:cubicBezTo>
                <a:cubicBezTo>
                  <a:pt x="113" y="95"/>
                  <a:pt x="113" y="95"/>
                  <a:pt x="114" y="96"/>
                </a:cubicBezTo>
                <a:cubicBezTo>
                  <a:pt x="114" y="99"/>
                  <a:pt x="114" y="100"/>
                  <a:pt x="113" y="101"/>
                </a:cubicBezTo>
                <a:close/>
                <a:moveTo>
                  <a:pt x="120" y="109"/>
                </a:moveTo>
                <a:cubicBezTo>
                  <a:pt x="119" y="109"/>
                  <a:pt x="118" y="108"/>
                  <a:pt x="117" y="108"/>
                </a:cubicBezTo>
                <a:cubicBezTo>
                  <a:pt x="118" y="107"/>
                  <a:pt x="119" y="106"/>
                  <a:pt x="119" y="106"/>
                </a:cubicBezTo>
                <a:cubicBezTo>
                  <a:pt x="120" y="105"/>
                  <a:pt x="120" y="105"/>
                  <a:pt x="120" y="104"/>
                </a:cubicBezTo>
                <a:cubicBezTo>
                  <a:pt x="121" y="106"/>
                  <a:pt x="121" y="107"/>
                  <a:pt x="122" y="108"/>
                </a:cubicBezTo>
                <a:cubicBezTo>
                  <a:pt x="121" y="109"/>
                  <a:pt x="120" y="109"/>
                  <a:pt x="120" y="109"/>
                </a:cubicBezTo>
                <a:close/>
                <a:moveTo>
                  <a:pt x="129" y="102"/>
                </a:moveTo>
                <a:cubicBezTo>
                  <a:pt x="129" y="103"/>
                  <a:pt x="129" y="103"/>
                  <a:pt x="128" y="103"/>
                </a:cubicBezTo>
                <a:cubicBezTo>
                  <a:pt x="128" y="102"/>
                  <a:pt x="128" y="100"/>
                  <a:pt x="129" y="99"/>
                </a:cubicBezTo>
                <a:cubicBezTo>
                  <a:pt x="129" y="97"/>
                  <a:pt x="130" y="96"/>
                  <a:pt x="131" y="96"/>
                </a:cubicBezTo>
                <a:cubicBezTo>
                  <a:pt x="131" y="97"/>
                  <a:pt x="130" y="100"/>
                  <a:pt x="129" y="102"/>
                </a:cubicBezTo>
                <a:close/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pl-PL" sz="1350"/>
          </a:p>
        </p:txBody>
      </p:sp>
      <p:cxnSp>
        <p:nvCxnSpPr>
          <p:cNvPr id="3" name="Łącznik prosty 2"/>
          <p:cNvCxnSpPr/>
          <p:nvPr/>
        </p:nvCxnSpPr>
        <p:spPr>
          <a:xfrm flipH="1">
            <a:off x="4554338" y="2787068"/>
            <a:ext cx="10718" cy="759963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32"/>
          <p:cNvCxnSpPr/>
          <p:nvPr/>
        </p:nvCxnSpPr>
        <p:spPr>
          <a:xfrm flipH="1">
            <a:off x="8238552" y="2787068"/>
            <a:ext cx="2066" cy="759963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37"/>
          <p:cNvCxnSpPr/>
          <p:nvPr/>
        </p:nvCxnSpPr>
        <p:spPr>
          <a:xfrm flipH="1">
            <a:off x="4560018" y="3885915"/>
            <a:ext cx="5038" cy="749613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y 45"/>
          <p:cNvCxnSpPr/>
          <p:nvPr/>
        </p:nvCxnSpPr>
        <p:spPr>
          <a:xfrm>
            <a:off x="8238551" y="3873542"/>
            <a:ext cx="19952" cy="767933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480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Łącznik prostoliniowy 19"/>
          <p:cNvCxnSpPr/>
          <p:nvPr/>
        </p:nvCxnSpPr>
        <p:spPr>
          <a:xfrm>
            <a:off x="2431324" y="2950816"/>
            <a:ext cx="426342" cy="345946"/>
          </a:xfrm>
          <a:prstGeom prst="line">
            <a:avLst/>
          </a:prstGeom>
          <a:ln w="19050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oliniowy 20"/>
          <p:cNvCxnSpPr/>
          <p:nvPr/>
        </p:nvCxnSpPr>
        <p:spPr>
          <a:xfrm>
            <a:off x="1184709" y="2950816"/>
            <a:ext cx="1251784" cy="0"/>
          </a:xfrm>
          <a:prstGeom prst="line">
            <a:avLst/>
          </a:prstGeom>
          <a:ln w="19050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oliniowy 24"/>
          <p:cNvCxnSpPr/>
          <p:nvPr/>
        </p:nvCxnSpPr>
        <p:spPr>
          <a:xfrm>
            <a:off x="5953238" y="2620972"/>
            <a:ext cx="2449357" cy="0"/>
          </a:xfrm>
          <a:prstGeom prst="line">
            <a:avLst/>
          </a:prstGeom>
          <a:ln w="19050">
            <a:solidFill>
              <a:schemeClr val="accent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oliniowy 27"/>
          <p:cNvCxnSpPr/>
          <p:nvPr/>
        </p:nvCxnSpPr>
        <p:spPr>
          <a:xfrm flipH="1">
            <a:off x="4333777" y="4765629"/>
            <a:ext cx="323264" cy="331476"/>
          </a:xfrm>
          <a:prstGeom prst="line">
            <a:avLst/>
          </a:prstGeom>
          <a:ln w="1905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oliniowy 28"/>
          <p:cNvCxnSpPr/>
          <p:nvPr/>
        </p:nvCxnSpPr>
        <p:spPr>
          <a:xfrm>
            <a:off x="2730487" y="5076097"/>
            <a:ext cx="1603290" cy="21008"/>
          </a:xfrm>
          <a:prstGeom prst="line">
            <a:avLst/>
          </a:prstGeom>
          <a:ln w="1905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ole tekstowe 18"/>
          <p:cNvSpPr txBox="1"/>
          <p:nvPr/>
        </p:nvSpPr>
        <p:spPr>
          <a:xfrm>
            <a:off x="1140349" y="2542253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Więcej na:</a:t>
            </a:r>
          </a:p>
        </p:txBody>
      </p:sp>
      <p:sp>
        <p:nvSpPr>
          <p:cNvPr id="20" name="pole tekstowe 19"/>
          <p:cNvSpPr txBox="1"/>
          <p:nvPr/>
        </p:nvSpPr>
        <p:spPr>
          <a:xfrm>
            <a:off x="1119535" y="3071770"/>
            <a:ext cx="1663245" cy="2498341"/>
          </a:xfrm>
          <a:prstGeom prst="rect">
            <a:avLst/>
          </a:prstGeom>
        </p:spPr>
        <p:txBody>
          <a:bodyPr vert="horz" wrap="square" lIns="68580" tIns="34290" rIns="68580" bIns="34290" rtlCol="0">
            <a:noAutofit/>
          </a:bodyPr>
          <a:lstStyle/>
          <a:p>
            <a:pPr marL="209550" indent="-214313">
              <a:lnSpc>
                <a:spcPts val="1440"/>
              </a:lnSpc>
              <a:buClr>
                <a:schemeClr val="accent6"/>
              </a:buClr>
              <a:buFont typeface="Calibri" panose="020F0502020204030204" pitchFamily="34" charset="0"/>
              <a:buChar char="○"/>
            </a:pPr>
            <a:r>
              <a:rPr lang="pl-PL" sz="1125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Innowacje w MŚP</a:t>
            </a:r>
          </a:p>
          <a:p>
            <a:pPr marL="209550" indent="-214313">
              <a:lnSpc>
                <a:spcPts val="1440"/>
              </a:lnSpc>
              <a:buClr>
                <a:schemeClr val="accent6"/>
              </a:buClr>
              <a:buFont typeface="Calibri" panose="020F0502020204030204" pitchFamily="34" charset="0"/>
              <a:buChar char="○"/>
            </a:pPr>
            <a:r>
              <a:rPr lang="pl-PL" sz="1125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Usługi społeczne                   i zdrowotne              </a:t>
            </a:r>
            <a:endParaRPr lang="pl-PL" sz="1125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09550" indent="-214313">
              <a:lnSpc>
                <a:spcPts val="1440"/>
              </a:lnSpc>
              <a:buClr>
                <a:schemeClr val="accent6"/>
              </a:buClr>
              <a:buFont typeface="Calibri" panose="020F0502020204030204" pitchFamily="34" charset="0"/>
              <a:buChar char="○"/>
            </a:pPr>
            <a:r>
              <a:rPr lang="pl-PL" sz="1125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Doposażenie służb ratowniczych</a:t>
            </a:r>
            <a:endParaRPr lang="pl-PL" sz="1125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09550" indent="-214313">
              <a:lnSpc>
                <a:spcPts val="1440"/>
              </a:lnSpc>
              <a:buClr>
                <a:schemeClr val="accent6"/>
              </a:buClr>
              <a:buFont typeface="Calibri" panose="020F0502020204030204" pitchFamily="34" charset="0"/>
              <a:buChar char="○"/>
            </a:pPr>
            <a:r>
              <a:rPr lang="pl-PL" sz="1125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Efektywność energetyczną</a:t>
            </a:r>
          </a:p>
          <a:p>
            <a:pPr>
              <a:lnSpc>
                <a:spcPts val="1440"/>
              </a:lnSpc>
              <a:buClr>
                <a:schemeClr val="accent6"/>
              </a:buClr>
            </a:pPr>
            <a:r>
              <a:rPr lang="pl-PL" sz="1125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</a:p>
        </p:txBody>
      </p:sp>
      <p:sp>
        <p:nvSpPr>
          <p:cNvPr id="21" name="pole tekstowe 20"/>
          <p:cNvSpPr txBox="1"/>
          <p:nvPr/>
        </p:nvSpPr>
        <p:spPr>
          <a:xfrm>
            <a:off x="5821295" y="2240842"/>
            <a:ext cx="194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Wprowadzamy:</a:t>
            </a:r>
          </a:p>
        </p:txBody>
      </p:sp>
      <p:sp>
        <p:nvSpPr>
          <p:cNvPr id="22" name="pole tekstowe 21"/>
          <p:cNvSpPr txBox="1"/>
          <p:nvPr/>
        </p:nvSpPr>
        <p:spPr>
          <a:xfrm>
            <a:off x="2632542" y="4707838"/>
            <a:ext cx="1899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Rezygnujemy ze:</a:t>
            </a:r>
          </a:p>
        </p:txBody>
      </p:sp>
      <p:sp>
        <p:nvSpPr>
          <p:cNvPr id="23" name="pole tekstowe 22"/>
          <p:cNvSpPr txBox="1"/>
          <p:nvPr/>
        </p:nvSpPr>
        <p:spPr>
          <a:xfrm>
            <a:off x="6046381" y="2654854"/>
            <a:ext cx="2566280" cy="3264875"/>
          </a:xfrm>
          <a:prstGeom prst="rect">
            <a:avLst/>
          </a:prstGeom>
        </p:spPr>
        <p:txBody>
          <a:bodyPr vert="horz" wrap="square" lIns="68580" tIns="34290" rIns="68580" bIns="34290" rtlCol="0">
            <a:noAutofit/>
          </a:bodyPr>
          <a:lstStyle/>
          <a:p>
            <a:pPr marL="214313" indent="-214313">
              <a:buClr>
                <a:schemeClr val="accent5"/>
              </a:buClr>
              <a:buFont typeface="Calibri" panose="020F0502020204030204" pitchFamily="34" charset="0"/>
              <a:buChar char="○"/>
            </a:pPr>
            <a:r>
              <a:rPr lang="pl-PL" sz="1125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Zakup usług proinnowacyjnych przez przedsiębiorców </a:t>
            </a:r>
          </a:p>
          <a:p>
            <a:pPr marL="214313" indent="-214313">
              <a:buClr>
                <a:schemeClr val="accent5"/>
              </a:buClr>
              <a:buFont typeface="Calibri" panose="020F0502020204030204" pitchFamily="34" charset="0"/>
              <a:buChar char="○"/>
            </a:pPr>
            <a:r>
              <a:rPr lang="pl-PL" sz="1125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Wymianę kotłów na kotły min. 5 klasy emisji </a:t>
            </a:r>
          </a:p>
          <a:p>
            <a:pPr marL="214313" indent="-214313">
              <a:buClr>
                <a:schemeClr val="accent5"/>
              </a:buClr>
              <a:buFont typeface="Calibri" panose="020F0502020204030204" pitchFamily="34" charset="0"/>
              <a:buChar char="○"/>
            </a:pPr>
            <a:r>
              <a:rPr lang="pl-PL" sz="1125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Promocję gospodarczą regionu                </a:t>
            </a:r>
          </a:p>
          <a:p>
            <a:pPr marL="214313" indent="-214313">
              <a:buClr>
                <a:schemeClr val="accent5"/>
              </a:buClr>
              <a:buFont typeface="Calibri" panose="020F0502020204030204" pitchFamily="34" charset="0"/>
              <a:buChar char="○"/>
            </a:pPr>
            <a:r>
              <a:rPr lang="pl-PL" sz="1125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Budowę i przebudowę tras rowerowych</a:t>
            </a:r>
          </a:p>
          <a:p>
            <a:pPr marL="214313" indent="-214313">
              <a:buClr>
                <a:schemeClr val="accent5"/>
              </a:buClr>
              <a:buFont typeface="Calibri" panose="020F0502020204030204" pitchFamily="34" charset="0"/>
              <a:buChar char="○"/>
            </a:pPr>
            <a:r>
              <a:rPr lang="pl-PL" sz="1125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Budowę i przebudowę dróg powiatowych i gminnych</a:t>
            </a:r>
          </a:p>
          <a:p>
            <a:pPr marL="214313" indent="-214313">
              <a:buClr>
                <a:schemeClr val="accent5"/>
              </a:buClr>
              <a:buFont typeface="Calibri" panose="020F0502020204030204" pitchFamily="34" charset="0"/>
              <a:buChar char="○"/>
            </a:pPr>
            <a:r>
              <a:rPr lang="pl-PL" sz="1125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Wsparcie osób pracujących, będących w trudnej sytuacji, imigrantów                        i reemigrantów</a:t>
            </a:r>
          </a:p>
          <a:p>
            <a:pPr marL="214313" indent="-214313">
              <a:buClr>
                <a:schemeClr val="accent5"/>
              </a:buClr>
              <a:buFont typeface="Calibri" panose="020F0502020204030204" pitchFamily="34" charset="0"/>
              <a:buChar char="○"/>
            </a:pPr>
            <a:r>
              <a:rPr lang="pl-PL" sz="1125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Punkty selektywnej zbiórki odpadów komunalnych</a:t>
            </a:r>
          </a:p>
          <a:p>
            <a:pPr marL="214313" indent="-214313">
              <a:buClr>
                <a:schemeClr val="accent5"/>
              </a:buClr>
              <a:buFont typeface="Calibri" panose="020F0502020204030204" pitchFamily="34" charset="0"/>
              <a:buChar char="○"/>
            </a:pPr>
            <a:r>
              <a:rPr lang="pl-PL" sz="1125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Priorytetyzację</a:t>
            </a:r>
            <a:r>
              <a:rPr lang="pl-PL" sz="1125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dla projektów inicjatywy </a:t>
            </a:r>
            <a:r>
              <a:rPr lang="pl-PL" sz="1125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Coal</a:t>
            </a:r>
            <a:r>
              <a:rPr lang="pl-PL" sz="1125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Regions in </a:t>
            </a:r>
            <a:r>
              <a:rPr lang="pl-PL" sz="1125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Transition</a:t>
            </a:r>
            <a:endParaRPr lang="pl-PL" sz="1125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14313" indent="-214313">
              <a:buClr>
                <a:schemeClr val="accent5"/>
              </a:buClr>
              <a:buFont typeface="Calibri" panose="020F0502020204030204" pitchFamily="34" charset="0"/>
              <a:buChar char="○"/>
            </a:pPr>
            <a:r>
              <a:rPr lang="pl-PL" sz="1125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Górnośląski Związek Metropolitalny jako typ beneficjenta</a:t>
            </a:r>
          </a:p>
        </p:txBody>
      </p:sp>
      <p:sp>
        <p:nvSpPr>
          <p:cNvPr id="24" name="pole tekstowe 23"/>
          <p:cNvSpPr txBox="1"/>
          <p:nvPr/>
        </p:nvSpPr>
        <p:spPr>
          <a:xfrm>
            <a:off x="2719231" y="5176052"/>
            <a:ext cx="2149331" cy="788117"/>
          </a:xfrm>
          <a:prstGeom prst="rect">
            <a:avLst/>
          </a:prstGeom>
        </p:spPr>
        <p:txBody>
          <a:bodyPr vert="horz" wrap="square" lIns="68580" tIns="34290" rIns="68580" bIns="34290" rtlCol="0">
            <a:noAutofit/>
          </a:bodyPr>
          <a:lstStyle/>
          <a:p>
            <a:pPr marL="214313" indent="-214313">
              <a:spcBef>
                <a:spcPct val="20000"/>
              </a:spcBef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pl-PL" sz="1125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Wsparcia pojazdów wyłącznie z silnikami diesla w transporcie miejskim</a:t>
            </a:r>
          </a:p>
        </p:txBody>
      </p:sp>
      <p:sp>
        <p:nvSpPr>
          <p:cNvPr id="2" name="Elipsa 1"/>
          <p:cNvSpPr/>
          <p:nvPr/>
        </p:nvSpPr>
        <p:spPr>
          <a:xfrm>
            <a:off x="2898022" y="2566224"/>
            <a:ext cx="1448830" cy="144883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/>
          </a:p>
        </p:txBody>
      </p:sp>
      <p:sp>
        <p:nvSpPr>
          <p:cNvPr id="28" name="Elipsa 27"/>
          <p:cNvSpPr/>
          <p:nvPr/>
        </p:nvSpPr>
        <p:spPr>
          <a:xfrm>
            <a:off x="4088797" y="2130187"/>
            <a:ext cx="1448830" cy="144883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/>
          </a:p>
        </p:txBody>
      </p:sp>
      <p:sp>
        <p:nvSpPr>
          <p:cNvPr id="29" name="Elipsa 28"/>
          <p:cNvSpPr/>
          <p:nvPr/>
        </p:nvSpPr>
        <p:spPr>
          <a:xfrm>
            <a:off x="3950810" y="3273563"/>
            <a:ext cx="1448830" cy="144883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/>
          </a:p>
        </p:txBody>
      </p:sp>
      <p:sp>
        <p:nvSpPr>
          <p:cNvPr id="27" name="Freeform 7">
            <a:extLst>
              <a:ext uri="{FF2B5EF4-FFF2-40B4-BE49-F238E27FC236}">
                <a16:creationId xmlns="" xmlns:a16="http://schemas.microsoft.com/office/drawing/2014/main" id="{9BDD32D8-5F87-486E-B94C-7A4B01524F51}"/>
              </a:ext>
            </a:extLst>
          </p:cNvPr>
          <p:cNvSpPr>
            <a:spLocks noEditPoints="1"/>
          </p:cNvSpPr>
          <p:nvPr/>
        </p:nvSpPr>
        <p:spPr bwMode="auto">
          <a:xfrm>
            <a:off x="3322636" y="2933929"/>
            <a:ext cx="488294" cy="603506"/>
          </a:xfrm>
          <a:custGeom>
            <a:avLst/>
            <a:gdLst>
              <a:gd name="T0" fmla="*/ 104 w 141"/>
              <a:gd name="T1" fmla="*/ 42 h 183"/>
              <a:gd name="T2" fmla="*/ 125 w 141"/>
              <a:gd name="T3" fmla="*/ 69 h 183"/>
              <a:gd name="T4" fmla="*/ 138 w 141"/>
              <a:gd name="T5" fmla="*/ 141 h 183"/>
              <a:gd name="T6" fmla="*/ 83 w 141"/>
              <a:gd name="T7" fmla="*/ 183 h 183"/>
              <a:gd name="T8" fmla="*/ 29 w 141"/>
              <a:gd name="T9" fmla="*/ 167 h 183"/>
              <a:gd name="T10" fmla="*/ 21 w 141"/>
              <a:gd name="T11" fmla="*/ 85 h 183"/>
              <a:gd name="T12" fmla="*/ 46 w 141"/>
              <a:gd name="T13" fmla="*/ 42 h 183"/>
              <a:gd name="T14" fmla="*/ 104 w 141"/>
              <a:gd name="T15" fmla="*/ 42 h 183"/>
              <a:gd name="T16" fmla="*/ 105 w 141"/>
              <a:gd name="T17" fmla="*/ 33 h 183"/>
              <a:gd name="T18" fmla="*/ 124 w 141"/>
              <a:gd name="T19" fmla="*/ 11 h 183"/>
              <a:gd name="T20" fmla="*/ 108 w 141"/>
              <a:gd name="T21" fmla="*/ 7 h 183"/>
              <a:gd name="T22" fmla="*/ 97 w 141"/>
              <a:gd name="T23" fmla="*/ 16 h 183"/>
              <a:gd name="T24" fmla="*/ 100 w 141"/>
              <a:gd name="T25" fmla="*/ 9 h 183"/>
              <a:gd name="T26" fmla="*/ 81 w 141"/>
              <a:gd name="T27" fmla="*/ 1 h 183"/>
              <a:gd name="T28" fmla="*/ 68 w 141"/>
              <a:gd name="T29" fmla="*/ 4 h 183"/>
              <a:gd name="T30" fmla="*/ 66 w 141"/>
              <a:gd name="T31" fmla="*/ 15 h 183"/>
              <a:gd name="T32" fmla="*/ 62 w 141"/>
              <a:gd name="T33" fmla="*/ 6 h 183"/>
              <a:gd name="T34" fmla="*/ 37 w 141"/>
              <a:gd name="T35" fmla="*/ 11 h 183"/>
              <a:gd name="T36" fmla="*/ 48 w 141"/>
              <a:gd name="T37" fmla="*/ 32 h 183"/>
              <a:gd name="T38" fmla="*/ 105 w 141"/>
              <a:gd name="T39" fmla="*/ 33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41" h="183">
                <a:moveTo>
                  <a:pt x="104" y="42"/>
                </a:moveTo>
                <a:cubicBezTo>
                  <a:pt x="106" y="43"/>
                  <a:pt x="120" y="58"/>
                  <a:pt x="125" y="69"/>
                </a:cubicBezTo>
                <a:cubicBezTo>
                  <a:pt x="130" y="80"/>
                  <a:pt x="141" y="105"/>
                  <a:pt x="138" y="141"/>
                </a:cubicBezTo>
                <a:cubicBezTo>
                  <a:pt x="135" y="172"/>
                  <a:pt x="100" y="182"/>
                  <a:pt x="83" y="183"/>
                </a:cubicBezTo>
                <a:cubicBezTo>
                  <a:pt x="70" y="183"/>
                  <a:pt x="46" y="180"/>
                  <a:pt x="29" y="167"/>
                </a:cubicBezTo>
                <a:cubicBezTo>
                  <a:pt x="0" y="145"/>
                  <a:pt x="14" y="101"/>
                  <a:pt x="21" y="85"/>
                </a:cubicBezTo>
                <a:cubicBezTo>
                  <a:pt x="26" y="72"/>
                  <a:pt x="41" y="45"/>
                  <a:pt x="46" y="42"/>
                </a:cubicBezTo>
                <a:cubicBezTo>
                  <a:pt x="52" y="38"/>
                  <a:pt x="102" y="41"/>
                  <a:pt x="104" y="42"/>
                </a:cubicBezTo>
                <a:close/>
                <a:moveTo>
                  <a:pt x="105" y="33"/>
                </a:moveTo>
                <a:cubicBezTo>
                  <a:pt x="110" y="33"/>
                  <a:pt x="124" y="15"/>
                  <a:pt x="124" y="11"/>
                </a:cubicBezTo>
                <a:cubicBezTo>
                  <a:pt x="123" y="8"/>
                  <a:pt x="108" y="7"/>
                  <a:pt x="108" y="7"/>
                </a:cubicBezTo>
                <a:cubicBezTo>
                  <a:pt x="97" y="16"/>
                  <a:pt x="97" y="16"/>
                  <a:pt x="97" y="16"/>
                </a:cubicBezTo>
                <a:cubicBezTo>
                  <a:pt x="97" y="16"/>
                  <a:pt x="98" y="10"/>
                  <a:pt x="100" y="9"/>
                </a:cubicBezTo>
                <a:cubicBezTo>
                  <a:pt x="102" y="7"/>
                  <a:pt x="90" y="2"/>
                  <a:pt x="81" y="1"/>
                </a:cubicBezTo>
                <a:cubicBezTo>
                  <a:pt x="72" y="0"/>
                  <a:pt x="69" y="1"/>
                  <a:pt x="68" y="4"/>
                </a:cubicBezTo>
                <a:cubicBezTo>
                  <a:pt x="67" y="8"/>
                  <a:pt x="66" y="15"/>
                  <a:pt x="66" y="15"/>
                </a:cubicBezTo>
                <a:cubicBezTo>
                  <a:pt x="66" y="15"/>
                  <a:pt x="64" y="6"/>
                  <a:pt x="62" y="6"/>
                </a:cubicBezTo>
                <a:cubicBezTo>
                  <a:pt x="60" y="5"/>
                  <a:pt x="44" y="5"/>
                  <a:pt x="37" y="11"/>
                </a:cubicBezTo>
                <a:cubicBezTo>
                  <a:pt x="31" y="17"/>
                  <a:pt x="48" y="32"/>
                  <a:pt x="48" y="32"/>
                </a:cubicBezTo>
                <a:cubicBezTo>
                  <a:pt x="48" y="32"/>
                  <a:pt x="92" y="32"/>
                  <a:pt x="105" y="33"/>
                </a:cubicBezTo>
                <a:close/>
              </a:path>
            </a:pathLst>
          </a:custGeom>
          <a:solidFill>
            <a:schemeClr val="accent6"/>
          </a:solidFill>
          <a:ln>
            <a:solidFill>
              <a:schemeClr val="accent6"/>
            </a:solidFill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25" name="Freeform 11"/>
          <p:cNvSpPr>
            <a:spLocks noEditPoints="1"/>
          </p:cNvSpPr>
          <p:nvPr/>
        </p:nvSpPr>
        <p:spPr bwMode="auto">
          <a:xfrm>
            <a:off x="4578800" y="2463118"/>
            <a:ext cx="456468" cy="614370"/>
          </a:xfrm>
          <a:custGeom>
            <a:avLst/>
            <a:gdLst>
              <a:gd name="T0" fmla="*/ 81 w 229"/>
              <a:gd name="T1" fmla="*/ 255 h 335"/>
              <a:gd name="T2" fmla="*/ 64 w 229"/>
              <a:gd name="T3" fmla="*/ 217 h 335"/>
              <a:gd name="T4" fmla="*/ 7 w 229"/>
              <a:gd name="T5" fmla="*/ 143 h 335"/>
              <a:gd name="T6" fmla="*/ 52 w 229"/>
              <a:gd name="T7" fmla="*/ 19 h 335"/>
              <a:gd name="T8" fmla="*/ 176 w 229"/>
              <a:gd name="T9" fmla="*/ 19 h 335"/>
              <a:gd name="T10" fmla="*/ 221 w 229"/>
              <a:gd name="T11" fmla="*/ 143 h 335"/>
              <a:gd name="T12" fmla="*/ 165 w 229"/>
              <a:gd name="T13" fmla="*/ 217 h 335"/>
              <a:gd name="T14" fmla="*/ 147 w 229"/>
              <a:gd name="T15" fmla="*/ 255 h 335"/>
              <a:gd name="T16" fmla="*/ 139 w 229"/>
              <a:gd name="T17" fmla="*/ 235 h 335"/>
              <a:gd name="T18" fmla="*/ 171 w 229"/>
              <a:gd name="T19" fmla="*/ 177 h 335"/>
              <a:gd name="T20" fmla="*/ 200 w 229"/>
              <a:gd name="T21" fmla="*/ 78 h 335"/>
              <a:gd name="T22" fmla="*/ 114 w 229"/>
              <a:gd name="T23" fmla="*/ 20 h 335"/>
              <a:gd name="T24" fmla="*/ 28 w 229"/>
              <a:gd name="T25" fmla="*/ 78 h 335"/>
              <a:gd name="T26" fmla="*/ 57 w 229"/>
              <a:gd name="T27" fmla="*/ 177 h 335"/>
              <a:gd name="T28" fmla="*/ 90 w 229"/>
              <a:gd name="T29" fmla="*/ 235 h 335"/>
              <a:gd name="T30" fmla="*/ 97 w 229"/>
              <a:gd name="T31" fmla="*/ 308 h 335"/>
              <a:gd name="T32" fmla="*/ 98 w 229"/>
              <a:gd name="T33" fmla="*/ 321 h 335"/>
              <a:gd name="T34" fmla="*/ 115 w 229"/>
              <a:gd name="T35" fmla="*/ 335 h 335"/>
              <a:gd name="T36" fmla="*/ 133 w 229"/>
              <a:gd name="T37" fmla="*/ 321 h 335"/>
              <a:gd name="T38" fmla="*/ 130 w 229"/>
              <a:gd name="T39" fmla="*/ 308 h 335"/>
              <a:gd name="T40" fmla="*/ 145 w 229"/>
              <a:gd name="T41" fmla="*/ 287 h 335"/>
              <a:gd name="T42" fmla="*/ 78 w 229"/>
              <a:gd name="T43" fmla="*/ 294 h 335"/>
              <a:gd name="T44" fmla="*/ 85 w 229"/>
              <a:gd name="T45" fmla="*/ 300 h 335"/>
              <a:gd name="T46" fmla="*/ 152 w 229"/>
              <a:gd name="T47" fmla="*/ 294 h 335"/>
              <a:gd name="T48" fmla="*/ 148 w 229"/>
              <a:gd name="T49" fmla="*/ 265 h 335"/>
              <a:gd name="T50" fmla="*/ 74 w 229"/>
              <a:gd name="T51" fmla="*/ 272 h 335"/>
              <a:gd name="T52" fmla="*/ 82 w 229"/>
              <a:gd name="T53" fmla="*/ 279 h 335"/>
              <a:gd name="T54" fmla="*/ 156 w 229"/>
              <a:gd name="T55" fmla="*/ 272 h 335"/>
              <a:gd name="T56" fmla="*/ 147 w 229"/>
              <a:gd name="T57" fmla="*/ 103 h 335"/>
              <a:gd name="T58" fmla="*/ 134 w 229"/>
              <a:gd name="T59" fmla="*/ 109 h 335"/>
              <a:gd name="T60" fmla="*/ 136 w 229"/>
              <a:gd name="T61" fmla="*/ 106 h 335"/>
              <a:gd name="T62" fmla="*/ 129 w 229"/>
              <a:gd name="T63" fmla="*/ 87 h 335"/>
              <a:gd name="T64" fmla="*/ 121 w 229"/>
              <a:gd name="T65" fmla="*/ 94 h 335"/>
              <a:gd name="T66" fmla="*/ 109 w 229"/>
              <a:gd name="T67" fmla="*/ 87 h 335"/>
              <a:gd name="T68" fmla="*/ 102 w 229"/>
              <a:gd name="T69" fmla="*/ 104 h 335"/>
              <a:gd name="T70" fmla="*/ 93 w 229"/>
              <a:gd name="T71" fmla="*/ 85 h 335"/>
              <a:gd name="T72" fmla="*/ 87 w 229"/>
              <a:gd name="T73" fmla="*/ 105 h 335"/>
              <a:gd name="T74" fmla="*/ 74 w 229"/>
              <a:gd name="T75" fmla="*/ 100 h 335"/>
              <a:gd name="T76" fmla="*/ 88 w 229"/>
              <a:gd name="T77" fmla="*/ 191 h 335"/>
              <a:gd name="T78" fmla="*/ 94 w 229"/>
              <a:gd name="T79" fmla="*/ 197 h 335"/>
              <a:gd name="T80" fmla="*/ 86 w 229"/>
              <a:gd name="T81" fmla="*/ 113 h 335"/>
              <a:gd name="T82" fmla="*/ 94 w 229"/>
              <a:gd name="T83" fmla="*/ 113 h 335"/>
              <a:gd name="T84" fmla="*/ 119 w 229"/>
              <a:gd name="T85" fmla="*/ 117 h 335"/>
              <a:gd name="T86" fmla="*/ 127 w 229"/>
              <a:gd name="T87" fmla="*/ 115 h 335"/>
              <a:gd name="T88" fmla="*/ 130 w 229"/>
              <a:gd name="T89" fmla="*/ 191 h 335"/>
              <a:gd name="T90" fmla="*/ 136 w 229"/>
              <a:gd name="T91" fmla="*/ 197 h 335"/>
              <a:gd name="T92" fmla="*/ 158 w 229"/>
              <a:gd name="T93" fmla="*/ 108 h 335"/>
              <a:gd name="T94" fmla="*/ 94 w 229"/>
              <a:gd name="T95" fmla="*/ 101 h 335"/>
              <a:gd name="T96" fmla="*/ 94 w 229"/>
              <a:gd name="T97" fmla="*/ 93 h 335"/>
              <a:gd name="T98" fmla="*/ 94 w 229"/>
              <a:gd name="T99" fmla="*/ 101 h 335"/>
              <a:gd name="T100" fmla="*/ 113 w 229"/>
              <a:gd name="T101" fmla="*/ 101 h 335"/>
              <a:gd name="T102" fmla="*/ 114 w 229"/>
              <a:gd name="T103" fmla="*/ 96 h 335"/>
              <a:gd name="T104" fmla="*/ 120 w 229"/>
              <a:gd name="T105" fmla="*/ 109 h 335"/>
              <a:gd name="T106" fmla="*/ 119 w 229"/>
              <a:gd name="T107" fmla="*/ 106 h 335"/>
              <a:gd name="T108" fmla="*/ 122 w 229"/>
              <a:gd name="T109" fmla="*/ 108 h 335"/>
              <a:gd name="T110" fmla="*/ 129 w 229"/>
              <a:gd name="T111" fmla="*/ 102 h 335"/>
              <a:gd name="T112" fmla="*/ 129 w 229"/>
              <a:gd name="T113" fmla="*/ 99 h 335"/>
              <a:gd name="T114" fmla="*/ 129 w 229"/>
              <a:gd name="T115" fmla="*/ 102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29" h="335">
                <a:moveTo>
                  <a:pt x="147" y="255"/>
                </a:moveTo>
                <a:cubicBezTo>
                  <a:pt x="81" y="255"/>
                  <a:pt x="81" y="255"/>
                  <a:pt x="81" y="255"/>
                </a:cubicBezTo>
                <a:cubicBezTo>
                  <a:pt x="76" y="255"/>
                  <a:pt x="72" y="252"/>
                  <a:pt x="71" y="247"/>
                </a:cubicBezTo>
                <a:cubicBezTo>
                  <a:pt x="70" y="241"/>
                  <a:pt x="67" y="224"/>
                  <a:pt x="64" y="217"/>
                </a:cubicBezTo>
                <a:cubicBezTo>
                  <a:pt x="60" y="209"/>
                  <a:pt x="43" y="192"/>
                  <a:pt x="43" y="192"/>
                </a:cubicBezTo>
                <a:cubicBezTo>
                  <a:pt x="29" y="177"/>
                  <a:pt x="15" y="164"/>
                  <a:pt x="7" y="143"/>
                </a:cubicBezTo>
                <a:cubicBezTo>
                  <a:pt x="0" y="121"/>
                  <a:pt x="0" y="95"/>
                  <a:pt x="10" y="71"/>
                </a:cubicBezTo>
                <a:cubicBezTo>
                  <a:pt x="18" y="50"/>
                  <a:pt x="33" y="31"/>
                  <a:pt x="52" y="19"/>
                </a:cubicBezTo>
                <a:cubicBezTo>
                  <a:pt x="70" y="7"/>
                  <a:pt x="94" y="0"/>
                  <a:pt x="114" y="0"/>
                </a:cubicBezTo>
                <a:cubicBezTo>
                  <a:pt x="135" y="0"/>
                  <a:pt x="158" y="7"/>
                  <a:pt x="176" y="19"/>
                </a:cubicBezTo>
                <a:cubicBezTo>
                  <a:pt x="195" y="31"/>
                  <a:pt x="211" y="50"/>
                  <a:pt x="219" y="71"/>
                </a:cubicBezTo>
                <a:cubicBezTo>
                  <a:pt x="228" y="95"/>
                  <a:pt x="229" y="121"/>
                  <a:pt x="221" y="143"/>
                </a:cubicBezTo>
                <a:cubicBezTo>
                  <a:pt x="213" y="164"/>
                  <a:pt x="200" y="177"/>
                  <a:pt x="185" y="192"/>
                </a:cubicBezTo>
                <a:cubicBezTo>
                  <a:pt x="185" y="192"/>
                  <a:pt x="168" y="209"/>
                  <a:pt x="165" y="217"/>
                </a:cubicBezTo>
                <a:cubicBezTo>
                  <a:pt x="161" y="224"/>
                  <a:pt x="158" y="241"/>
                  <a:pt x="157" y="247"/>
                </a:cubicBezTo>
                <a:cubicBezTo>
                  <a:pt x="157" y="252"/>
                  <a:pt x="152" y="255"/>
                  <a:pt x="147" y="255"/>
                </a:cubicBezTo>
                <a:close/>
                <a:moveTo>
                  <a:pt x="90" y="235"/>
                </a:moveTo>
                <a:cubicBezTo>
                  <a:pt x="139" y="235"/>
                  <a:pt x="139" y="235"/>
                  <a:pt x="139" y="235"/>
                </a:cubicBezTo>
                <a:cubicBezTo>
                  <a:pt x="140" y="227"/>
                  <a:pt x="143" y="216"/>
                  <a:pt x="147" y="208"/>
                </a:cubicBezTo>
                <a:cubicBezTo>
                  <a:pt x="152" y="197"/>
                  <a:pt x="171" y="177"/>
                  <a:pt x="171" y="177"/>
                </a:cubicBezTo>
                <a:cubicBezTo>
                  <a:pt x="185" y="164"/>
                  <a:pt x="196" y="153"/>
                  <a:pt x="202" y="136"/>
                </a:cubicBezTo>
                <a:cubicBezTo>
                  <a:pt x="209" y="118"/>
                  <a:pt x="208" y="98"/>
                  <a:pt x="200" y="78"/>
                </a:cubicBezTo>
                <a:cubicBezTo>
                  <a:pt x="194" y="61"/>
                  <a:pt x="181" y="45"/>
                  <a:pt x="166" y="36"/>
                </a:cubicBezTo>
                <a:cubicBezTo>
                  <a:pt x="151" y="26"/>
                  <a:pt x="131" y="20"/>
                  <a:pt x="114" y="20"/>
                </a:cubicBezTo>
                <a:cubicBezTo>
                  <a:pt x="97" y="20"/>
                  <a:pt x="78" y="26"/>
                  <a:pt x="63" y="36"/>
                </a:cubicBezTo>
                <a:cubicBezTo>
                  <a:pt x="47" y="45"/>
                  <a:pt x="35" y="61"/>
                  <a:pt x="28" y="78"/>
                </a:cubicBezTo>
                <a:cubicBezTo>
                  <a:pt x="21" y="98"/>
                  <a:pt x="20" y="118"/>
                  <a:pt x="26" y="136"/>
                </a:cubicBezTo>
                <a:cubicBezTo>
                  <a:pt x="32" y="153"/>
                  <a:pt x="44" y="164"/>
                  <a:pt x="57" y="177"/>
                </a:cubicBezTo>
                <a:cubicBezTo>
                  <a:pt x="57" y="177"/>
                  <a:pt x="77" y="197"/>
                  <a:pt x="82" y="208"/>
                </a:cubicBezTo>
                <a:cubicBezTo>
                  <a:pt x="85" y="216"/>
                  <a:pt x="88" y="227"/>
                  <a:pt x="90" y="235"/>
                </a:cubicBezTo>
                <a:close/>
                <a:moveTo>
                  <a:pt x="130" y="308"/>
                </a:moveTo>
                <a:cubicBezTo>
                  <a:pt x="119" y="308"/>
                  <a:pt x="108" y="308"/>
                  <a:pt x="97" y="308"/>
                </a:cubicBezTo>
                <a:cubicBezTo>
                  <a:pt x="93" y="308"/>
                  <a:pt x="92" y="312"/>
                  <a:pt x="93" y="316"/>
                </a:cubicBezTo>
                <a:cubicBezTo>
                  <a:pt x="94" y="319"/>
                  <a:pt x="96" y="319"/>
                  <a:pt x="98" y="321"/>
                </a:cubicBezTo>
                <a:cubicBezTo>
                  <a:pt x="100" y="323"/>
                  <a:pt x="99" y="324"/>
                  <a:pt x="101" y="326"/>
                </a:cubicBezTo>
                <a:cubicBezTo>
                  <a:pt x="103" y="332"/>
                  <a:pt x="109" y="335"/>
                  <a:pt x="115" y="335"/>
                </a:cubicBezTo>
                <a:cubicBezTo>
                  <a:pt x="119" y="335"/>
                  <a:pt x="124" y="333"/>
                  <a:pt x="128" y="330"/>
                </a:cubicBezTo>
                <a:cubicBezTo>
                  <a:pt x="130" y="326"/>
                  <a:pt x="130" y="323"/>
                  <a:pt x="133" y="321"/>
                </a:cubicBezTo>
                <a:cubicBezTo>
                  <a:pt x="137" y="318"/>
                  <a:pt x="138" y="316"/>
                  <a:pt x="137" y="312"/>
                </a:cubicBezTo>
                <a:cubicBezTo>
                  <a:pt x="137" y="309"/>
                  <a:pt x="133" y="308"/>
                  <a:pt x="130" y="308"/>
                </a:cubicBezTo>
                <a:moveTo>
                  <a:pt x="152" y="294"/>
                </a:moveTo>
                <a:cubicBezTo>
                  <a:pt x="152" y="290"/>
                  <a:pt x="149" y="287"/>
                  <a:pt x="145" y="287"/>
                </a:cubicBezTo>
                <a:cubicBezTo>
                  <a:pt x="85" y="287"/>
                  <a:pt x="85" y="287"/>
                  <a:pt x="85" y="287"/>
                </a:cubicBezTo>
                <a:cubicBezTo>
                  <a:pt x="82" y="287"/>
                  <a:pt x="78" y="290"/>
                  <a:pt x="78" y="294"/>
                </a:cubicBezTo>
                <a:cubicBezTo>
                  <a:pt x="78" y="294"/>
                  <a:pt x="78" y="294"/>
                  <a:pt x="78" y="294"/>
                </a:cubicBezTo>
                <a:cubicBezTo>
                  <a:pt x="78" y="297"/>
                  <a:pt x="82" y="300"/>
                  <a:pt x="85" y="300"/>
                </a:cubicBezTo>
                <a:cubicBezTo>
                  <a:pt x="145" y="300"/>
                  <a:pt x="145" y="300"/>
                  <a:pt x="145" y="300"/>
                </a:cubicBezTo>
                <a:cubicBezTo>
                  <a:pt x="149" y="300"/>
                  <a:pt x="152" y="297"/>
                  <a:pt x="152" y="294"/>
                </a:cubicBezTo>
                <a:close/>
                <a:moveTo>
                  <a:pt x="156" y="272"/>
                </a:moveTo>
                <a:cubicBezTo>
                  <a:pt x="156" y="268"/>
                  <a:pt x="152" y="265"/>
                  <a:pt x="148" y="265"/>
                </a:cubicBezTo>
                <a:cubicBezTo>
                  <a:pt x="82" y="265"/>
                  <a:pt x="82" y="265"/>
                  <a:pt x="82" y="265"/>
                </a:cubicBezTo>
                <a:cubicBezTo>
                  <a:pt x="78" y="265"/>
                  <a:pt x="74" y="268"/>
                  <a:pt x="74" y="272"/>
                </a:cubicBezTo>
                <a:cubicBezTo>
                  <a:pt x="74" y="272"/>
                  <a:pt x="74" y="272"/>
                  <a:pt x="74" y="272"/>
                </a:cubicBezTo>
                <a:cubicBezTo>
                  <a:pt x="74" y="276"/>
                  <a:pt x="78" y="279"/>
                  <a:pt x="82" y="279"/>
                </a:cubicBezTo>
                <a:cubicBezTo>
                  <a:pt x="148" y="279"/>
                  <a:pt x="148" y="279"/>
                  <a:pt x="148" y="279"/>
                </a:cubicBezTo>
                <a:cubicBezTo>
                  <a:pt x="152" y="279"/>
                  <a:pt x="156" y="276"/>
                  <a:pt x="156" y="272"/>
                </a:cubicBezTo>
                <a:close/>
                <a:moveTo>
                  <a:pt x="155" y="100"/>
                </a:moveTo>
                <a:cubicBezTo>
                  <a:pt x="152" y="99"/>
                  <a:pt x="149" y="100"/>
                  <a:pt x="147" y="103"/>
                </a:cubicBezTo>
                <a:cubicBezTo>
                  <a:pt x="147" y="104"/>
                  <a:pt x="147" y="104"/>
                  <a:pt x="147" y="105"/>
                </a:cubicBezTo>
                <a:cubicBezTo>
                  <a:pt x="142" y="107"/>
                  <a:pt x="138" y="109"/>
                  <a:pt x="134" y="109"/>
                </a:cubicBezTo>
                <a:cubicBezTo>
                  <a:pt x="134" y="109"/>
                  <a:pt x="134" y="109"/>
                  <a:pt x="134" y="109"/>
                </a:cubicBezTo>
                <a:cubicBezTo>
                  <a:pt x="135" y="108"/>
                  <a:pt x="136" y="107"/>
                  <a:pt x="136" y="106"/>
                </a:cubicBezTo>
                <a:cubicBezTo>
                  <a:pt x="137" y="104"/>
                  <a:pt x="142" y="92"/>
                  <a:pt x="135" y="88"/>
                </a:cubicBezTo>
                <a:cubicBezTo>
                  <a:pt x="133" y="87"/>
                  <a:pt x="131" y="86"/>
                  <a:pt x="129" y="87"/>
                </a:cubicBezTo>
                <a:cubicBezTo>
                  <a:pt x="125" y="88"/>
                  <a:pt x="123" y="93"/>
                  <a:pt x="122" y="95"/>
                </a:cubicBezTo>
                <a:cubicBezTo>
                  <a:pt x="121" y="95"/>
                  <a:pt x="121" y="95"/>
                  <a:pt x="121" y="94"/>
                </a:cubicBezTo>
                <a:cubicBezTo>
                  <a:pt x="121" y="93"/>
                  <a:pt x="119" y="88"/>
                  <a:pt x="116" y="87"/>
                </a:cubicBezTo>
                <a:cubicBezTo>
                  <a:pt x="113" y="86"/>
                  <a:pt x="111" y="86"/>
                  <a:pt x="109" y="87"/>
                </a:cubicBezTo>
                <a:cubicBezTo>
                  <a:pt x="103" y="90"/>
                  <a:pt x="104" y="99"/>
                  <a:pt x="105" y="104"/>
                </a:cubicBezTo>
                <a:cubicBezTo>
                  <a:pt x="104" y="104"/>
                  <a:pt x="103" y="104"/>
                  <a:pt x="102" y="104"/>
                </a:cubicBezTo>
                <a:cubicBezTo>
                  <a:pt x="104" y="99"/>
                  <a:pt x="104" y="93"/>
                  <a:pt x="101" y="89"/>
                </a:cubicBezTo>
                <a:cubicBezTo>
                  <a:pt x="99" y="86"/>
                  <a:pt x="96" y="85"/>
                  <a:pt x="93" y="85"/>
                </a:cubicBezTo>
                <a:cubicBezTo>
                  <a:pt x="90" y="86"/>
                  <a:pt x="87" y="88"/>
                  <a:pt x="86" y="92"/>
                </a:cubicBezTo>
                <a:cubicBezTo>
                  <a:pt x="84" y="97"/>
                  <a:pt x="86" y="101"/>
                  <a:pt x="87" y="105"/>
                </a:cubicBezTo>
                <a:cubicBezTo>
                  <a:pt x="86" y="105"/>
                  <a:pt x="84" y="104"/>
                  <a:pt x="82" y="102"/>
                </a:cubicBezTo>
                <a:cubicBezTo>
                  <a:pt x="80" y="100"/>
                  <a:pt x="77" y="99"/>
                  <a:pt x="74" y="100"/>
                </a:cubicBezTo>
                <a:cubicBezTo>
                  <a:pt x="71" y="101"/>
                  <a:pt x="70" y="105"/>
                  <a:pt x="71" y="108"/>
                </a:cubicBezTo>
                <a:cubicBezTo>
                  <a:pt x="71" y="108"/>
                  <a:pt x="89" y="152"/>
                  <a:pt x="88" y="191"/>
                </a:cubicBezTo>
                <a:cubicBezTo>
                  <a:pt x="88" y="194"/>
                  <a:pt x="90" y="197"/>
                  <a:pt x="94" y="197"/>
                </a:cubicBezTo>
                <a:cubicBezTo>
                  <a:pt x="94" y="197"/>
                  <a:pt x="94" y="197"/>
                  <a:pt x="94" y="197"/>
                </a:cubicBezTo>
                <a:cubicBezTo>
                  <a:pt x="97" y="197"/>
                  <a:pt x="100" y="194"/>
                  <a:pt x="100" y="191"/>
                </a:cubicBezTo>
                <a:cubicBezTo>
                  <a:pt x="101" y="160"/>
                  <a:pt x="91" y="128"/>
                  <a:pt x="86" y="113"/>
                </a:cubicBezTo>
                <a:cubicBezTo>
                  <a:pt x="88" y="114"/>
                  <a:pt x="91" y="114"/>
                  <a:pt x="94" y="113"/>
                </a:cubicBezTo>
                <a:cubicBezTo>
                  <a:pt x="94" y="113"/>
                  <a:pt x="94" y="113"/>
                  <a:pt x="94" y="113"/>
                </a:cubicBezTo>
                <a:cubicBezTo>
                  <a:pt x="99" y="113"/>
                  <a:pt x="104" y="113"/>
                  <a:pt x="109" y="111"/>
                </a:cubicBezTo>
                <a:cubicBezTo>
                  <a:pt x="112" y="114"/>
                  <a:pt x="115" y="116"/>
                  <a:pt x="119" y="117"/>
                </a:cubicBezTo>
                <a:cubicBezTo>
                  <a:pt x="120" y="117"/>
                  <a:pt x="120" y="117"/>
                  <a:pt x="120" y="117"/>
                </a:cubicBezTo>
                <a:cubicBezTo>
                  <a:pt x="123" y="117"/>
                  <a:pt x="125" y="116"/>
                  <a:pt x="127" y="115"/>
                </a:cubicBezTo>
                <a:cubicBezTo>
                  <a:pt x="132" y="117"/>
                  <a:pt x="138" y="117"/>
                  <a:pt x="143" y="115"/>
                </a:cubicBezTo>
                <a:cubicBezTo>
                  <a:pt x="138" y="131"/>
                  <a:pt x="129" y="162"/>
                  <a:pt x="130" y="191"/>
                </a:cubicBezTo>
                <a:cubicBezTo>
                  <a:pt x="130" y="194"/>
                  <a:pt x="133" y="197"/>
                  <a:pt x="136" y="197"/>
                </a:cubicBezTo>
                <a:cubicBezTo>
                  <a:pt x="136" y="197"/>
                  <a:pt x="136" y="197"/>
                  <a:pt x="136" y="197"/>
                </a:cubicBezTo>
                <a:cubicBezTo>
                  <a:pt x="139" y="197"/>
                  <a:pt x="142" y="194"/>
                  <a:pt x="142" y="191"/>
                </a:cubicBezTo>
                <a:cubicBezTo>
                  <a:pt x="141" y="152"/>
                  <a:pt x="158" y="108"/>
                  <a:pt x="158" y="108"/>
                </a:cubicBezTo>
                <a:cubicBezTo>
                  <a:pt x="160" y="105"/>
                  <a:pt x="158" y="101"/>
                  <a:pt x="155" y="100"/>
                </a:cubicBezTo>
                <a:close/>
                <a:moveTo>
                  <a:pt x="94" y="101"/>
                </a:moveTo>
                <a:cubicBezTo>
                  <a:pt x="93" y="99"/>
                  <a:pt x="93" y="97"/>
                  <a:pt x="94" y="95"/>
                </a:cubicBezTo>
                <a:cubicBezTo>
                  <a:pt x="94" y="94"/>
                  <a:pt x="94" y="93"/>
                  <a:pt x="94" y="93"/>
                </a:cubicBezTo>
                <a:cubicBezTo>
                  <a:pt x="95" y="93"/>
                  <a:pt x="95" y="93"/>
                  <a:pt x="95" y="93"/>
                </a:cubicBezTo>
                <a:cubicBezTo>
                  <a:pt x="96" y="95"/>
                  <a:pt x="95" y="98"/>
                  <a:pt x="94" y="101"/>
                </a:cubicBezTo>
                <a:close/>
                <a:moveTo>
                  <a:pt x="113" y="101"/>
                </a:moveTo>
                <a:cubicBezTo>
                  <a:pt x="113" y="101"/>
                  <a:pt x="113" y="101"/>
                  <a:pt x="113" y="101"/>
                </a:cubicBezTo>
                <a:cubicBezTo>
                  <a:pt x="112" y="98"/>
                  <a:pt x="112" y="95"/>
                  <a:pt x="113" y="94"/>
                </a:cubicBezTo>
                <a:cubicBezTo>
                  <a:pt x="113" y="95"/>
                  <a:pt x="113" y="95"/>
                  <a:pt x="114" y="96"/>
                </a:cubicBezTo>
                <a:cubicBezTo>
                  <a:pt x="114" y="99"/>
                  <a:pt x="114" y="100"/>
                  <a:pt x="113" y="101"/>
                </a:cubicBezTo>
                <a:close/>
                <a:moveTo>
                  <a:pt x="120" y="109"/>
                </a:moveTo>
                <a:cubicBezTo>
                  <a:pt x="119" y="109"/>
                  <a:pt x="118" y="108"/>
                  <a:pt x="117" y="108"/>
                </a:cubicBezTo>
                <a:cubicBezTo>
                  <a:pt x="118" y="107"/>
                  <a:pt x="119" y="106"/>
                  <a:pt x="119" y="106"/>
                </a:cubicBezTo>
                <a:cubicBezTo>
                  <a:pt x="120" y="105"/>
                  <a:pt x="120" y="105"/>
                  <a:pt x="120" y="104"/>
                </a:cubicBezTo>
                <a:cubicBezTo>
                  <a:pt x="121" y="106"/>
                  <a:pt x="121" y="107"/>
                  <a:pt x="122" y="108"/>
                </a:cubicBezTo>
                <a:cubicBezTo>
                  <a:pt x="121" y="109"/>
                  <a:pt x="120" y="109"/>
                  <a:pt x="120" y="109"/>
                </a:cubicBezTo>
                <a:close/>
                <a:moveTo>
                  <a:pt x="129" y="102"/>
                </a:moveTo>
                <a:cubicBezTo>
                  <a:pt x="129" y="103"/>
                  <a:pt x="129" y="103"/>
                  <a:pt x="128" y="103"/>
                </a:cubicBezTo>
                <a:cubicBezTo>
                  <a:pt x="128" y="102"/>
                  <a:pt x="128" y="100"/>
                  <a:pt x="129" y="99"/>
                </a:cubicBezTo>
                <a:cubicBezTo>
                  <a:pt x="129" y="97"/>
                  <a:pt x="130" y="96"/>
                  <a:pt x="131" y="96"/>
                </a:cubicBezTo>
                <a:cubicBezTo>
                  <a:pt x="131" y="97"/>
                  <a:pt x="130" y="100"/>
                  <a:pt x="129" y="102"/>
                </a:cubicBezTo>
                <a:close/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pl-PL" sz="1350"/>
          </a:p>
        </p:txBody>
      </p:sp>
      <p:cxnSp>
        <p:nvCxnSpPr>
          <p:cNvPr id="31" name="Łącznik prostoliniowy 27"/>
          <p:cNvCxnSpPr/>
          <p:nvPr/>
        </p:nvCxnSpPr>
        <p:spPr>
          <a:xfrm flipH="1">
            <a:off x="5579221" y="2620972"/>
            <a:ext cx="380708" cy="298662"/>
          </a:xfrm>
          <a:prstGeom prst="line">
            <a:avLst/>
          </a:prstGeom>
          <a:ln w="19050">
            <a:solidFill>
              <a:schemeClr val="accent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ipsa 32"/>
          <p:cNvSpPr/>
          <p:nvPr/>
        </p:nvSpPr>
        <p:spPr>
          <a:xfrm>
            <a:off x="4623625" y="4674327"/>
            <a:ext cx="103199" cy="96894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>
              <a:solidFill>
                <a:prstClr val="white"/>
              </a:solidFill>
            </a:endParaRPr>
          </a:p>
        </p:txBody>
      </p:sp>
      <p:sp>
        <p:nvSpPr>
          <p:cNvPr id="34" name="Elipsa 33"/>
          <p:cNvSpPr/>
          <p:nvPr/>
        </p:nvSpPr>
        <p:spPr>
          <a:xfrm>
            <a:off x="2839468" y="3278490"/>
            <a:ext cx="103199" cy="96894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>
              <a:solidFill>
                <a:prstClr val="white"/>
              </a:solidFill>
            </a:endParaRPr>
          </a:p>
        </p:txBody>
      </p:sp>
      <p:sp>
        <p:nvSpPr>
          <p:cNvPr id="38" name="Freeform 6"/>
          <p:cNvSpPr>
            <a:spLocks noEditPoints="1"/>
          </p:cNvSpPr>
          <p:nvPr/>
        </p:nvSpPr>
        <p:spPr bwMode="auto">
          <a:xfrm rot="10800000">
            <a:off x="4423530" y="3761375"/>
            <a:ext cx="493170" cy="507357"/>
          </a:xfrm>
          <a:custGeom>
            <a:avLst/>
            <a:gdLst>
              <a:gd name="T0" fmla="*/ 36 w 239"/>
              <a:gd name="T1" fmla="*/ 243 h 243"/>
              <a:gd name="T2" fmla="*/ 0 w 239"/>
              <a:gd name="T3" fmla="*/ 243 h 243"/>
              <a:gd name="T4" fmla="*/ 0 w 239"/>
              <a:gd name="T5" fmla="*/ 136 h 243"/>
              <a:gd name="T6" fmla="*/ 36 w 239"/>
              <a:gd name="T7" fmla="*/ 136 h 243"/>
              <a:gd name="T8" fmla="*/ 36 w 239"/>
              <a:gd name="T9" fmla="*/ 243 h 243"/>
              <a:gd name="T10" fmla="*/ 234 w 239"/>
              <a:gd name="T11" fmla="*/ 135 h 243"/>
              <a:gd name="T12" fmla="*/ 219 w 239"/>
              <a:gd name="T13" fmla="*/ 111 h 243"/>
              <a:gd name="T14" fmla="*/ 160 w 239"/>
              <a:gd name="T15" fmla="*/ 103 h 243"/>
              <a:gd name="T16" fmla="*/ 155 w 239"/>
              <a:gd name="T17" fmla="*/ 92 h 243"/>
              <a:gd name="T18" fmla="*/ 167 w 239"/>
              <a:gd name="T19" fmla="*/ 54 h 243"/>
              <a:gd name="T20" fmla="*/ 155 w 239"/>
              <a:gd name="T21" fmla="*/ 1 h 243"/>
              <a:gd name="T22" fmla="*/ 140 w 239"/>
              <a:gd name="T23" fmla="*/ 25 h 243"/>
              <a:gd name="T24" fmla="*/ 83 w 239"/>
              <a:gd name="T25" fmla="*/ 105 h 243"/>
              <a:gd name="T26" fmla="*/ 50 w 239"/>
              <a:gd name="T27" fmla="*/ 136 h 243"/>
              <a:gd name="T28" fmla="*/ 50 w 239"/>
              <a:gd name="T29" fmla="*/ 243 h 243"/>
              <a:gd name="T30" fmla="*/ 76 w 239"/>
              <a:gd name="T31" fmla="*/ 241 h 243"/>
              <a:gd name="T32" fmla="*/ 161 w 239"/>
              <a:gd name="T33" fmla="*/ 241 h 243"/>
              <a:gd name="T34" fmla="*/ 206 w 239"/>
              <a:gd name="T35" fmla="*/ 232 h 243"/>
              <a:gd name="T36" fmla="*/ 233 w 239"/>
              <a:gd name="T37" fmla="*/ 197 h 243"/>
              <a:gd name="T38" fmla="*/ 239 w 239"/>
              <a:gd name="T39" fmla="*/ 167 h 243"/>
              <a:gd name="T40" fmla="*/ 234 w 239"/>
              <a:gd name="T41" fmla="*/ 135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39" h="243">
                <a:moveTo>
                  <a:pt x="36" y="243"/>
                </a:moveTo>
                <a:cubicBezTo>
                  <a:pt x="0" y="243"/>
                  <a:pt x="0" y="243"/>
                  <a:pt x="0" y="243"/>
                </a:cubicBezTo>
                <a:cubicBezTo>
                  <a:pt x="0" y="136"/>
                  <a:pt x="0" y="136"/>
                  <a:pt x="0" y="136"/>
                </a:cubicBezTo>
                <a:cubicBezTo>
                  <a:pt x="36" y="136"/>
                  <a:pt x="36" y="136"/>
                  <a:pt x="36" y="136"/>
                </a:cubicBezTo>
                <a:cubicBezTo>
                  <a:pt x="36" y="243"/>
                  <a:pt x="36" y="243"/>
                  <a:pt x="36" y="243"/>
                </a:cubicBezTo>
                <a:close/>
                <a:moveTo>
                  <a:pt x="234" y="135"/>
                </a:moveTo>
                <a:cubicBezTo>
                  <a:pt x="233" y="125"/>
                  <a:pt x="228" y="115"/>
                  <a:pt x="219" y="111"/>
                </a:cubicBezTo>
                <a:cubicBezTo>
                  <a:pt x="209" y="107"/>
                  <a:pt x="162" y="104"/>
                  <a:pt x="160" y="103"/>
                </a:cubicBezTo>
                <a:cubicBezTo>
                  <a:pt x="158" y="102"/>
                  <a:pt x="154" y="97"/>
                  <a:pt x="155" y="92"/>
                </a:cubicBezTo>
                <a:cubicBezTo>
                  <a:pt x="156" y="87"/>
                  <a:pt x="157" y="74"/>
                  <a:pt x="167" y="54"/>
                </a:cubicBezTo>
                <a:cubicBezTo>
                  <a:pt x="182" y="23"/>
                  <a:pt x="167" y="0"/>
                  <a:pt x="155" y="1"/>
                </a:cubicBezTo>
                <a:cubicBezTo>
                  <a:pt x="144" y="2"/>
                  <a:pt x="142" y="16"/>
                  <a:pt x="140" y="25"/>
                </a:cubicBezTo>
                <a:cubicBezTo>
                  <a:pt x="139" y="33"/>
                  <a:pt x="93" y="93"/>
                  <a:pt x="83" y="105"/>
                </a:cubicBezTo>
                <a:cubicBezTo>
                  <a:pt x="74" y="115"/>
                  <a:pt x="57" y="129"/>
                  <a:pt x="50" y="136"/>
                </a:cubicBezTo>
                <a:cubicBezTo>
                  <a:pt x="50" y="243"/>
                  <a:pt x="50" y="243"/>
                  <a:pt x="50" y="243"/>
                </a:cubicBezTo>
                <a:cubicBezTo>
                  <a:pt x="64" y="242"/>
                  <a:pt x="76" y="241"/>
                  <a:pt x="76" y="241"/>
                </a:cubicBezTo>
                <a:cubicBezTo>
                  <a:pt x="151" y="242"/>
                  <a:pt x="161" y="241"/>
                  <a:pt x="161" y="241"/>
                </a:cubicBezTo>
                <a:cubicBezTo>
                  <a:pt x="192" y="239"/>
                  <a:pt x="197" y="238"/>
                  <a:pt x="206" y="232"/>
                </a:cubicBezTo>
                <a:cubicBezTo>
                  <a:pt x="218" y="223"/>
                  <a:pt x="231" y="208"/>
                  <a:pt x="233" y="197"/>
                </a:cubicBezTo>
                <a:cubicBezTo>
                  <a:pt x="235" y="187"/>
                  <a:pt x="238" y="177"/>
                  <a:pt x="239" y="167"/>
                </a:cubicBezTo>
                <a:cubicBezTo>
                  <a:pt x="239" y="153"/>
                  <a:pt x="235" y="145"/>
                  <a:pt x="234" y="13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pl-PL" sz="1350"/>
          </a:p>
        </p:txBody>
      </p:sp>
      <p:sp>
        <p:nvSpPr>
          <p:cNvPr id="39" name="Freeform 11"/>
          <p:cNvSpPr>
            <a:spLocks/>
          </p:cNvSpPr>
          <p:nvPr/>
        </p:nvSpPr>
        <p:spPr bwMode="auto">
          <a:xfrm>
            <a:off x="5487710" y="1330393"/>
            <a:ext cx="753606" cy="697520"/>
          </a:xfrm>
          <a:custGeom>
            <a:avLst/>
            <a:gdLst>
              <a:gd name="T0" fmla="*/ 262 w 377"/>
              <a:gd name="T1" fmla="*/ 161 h 289"/>
              <a:gd name="T2" fmla="*/ 377 w 377"/>
              <a:gd name="T3" fmla="*/ 83 h 289"/>
              <a:gd name="T4" fmla="*/ 36 w 377"/>
              <a:gd name="T5" fmla="*/ 0 h 289"/>
              <a:gd name="T6" fmla="*/ 0 w 377"/>
              <a:gd name="T7" fmla="*/ 213 h 289"/>
              <a:gd name="T8" fmla="*/ 311 w 377"/>
              <a:gd name="T9" fmla="*/ 289 h 289"/>
              <a:gd name="T10" fmla="*/ 262 w 377"/>
              <a:gd name="T11" fmla="*/ 161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7" h="289">
                <a:moveTo>
                  <a:pt x="262" y="161"/>
                </a:moveTo>
                <a:cubicBezTo>
                  <a:pt x="299" y="134"/>
                  <a:pt x="338" y="108"/>
                  <a:pt x="377" y="83"/>
                </a:cubicBezTo>
                <a:cubicBezTo>
                  <a:pt x="265" y="47"/>
                  <a:pt x="151" y="19"/>
                  <a:pt x="36" y="0"/>
                </a:cubicBezTo>
                <a:cubicBezTo>
                  <a:pt x="24" y="71"/>
                  <a:pt x="12" y="142"/>
                  <a:pt x="0" y="213"/>
                </a:cubicBezTo>
                <a:cubicBezTo>
                  <a:pt x="105" y="230"/>
                  <a:pt x="209" y="256"/>
                  <a:pt x="311" y="289"/>
                </a:cubicBezTo>
                <a:cubicBezTo>
                  <a:pt x="296" y="246"/>
                  <a:pt x="280" y="204"/>
                  <a:pt x="262" y="16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pl-PL" sz="1350"/>
          </a:p>
        </p:txBody>
      </p:sp>
      <p:sp>
        <p:nvSpPr>
          <p:cNvPr id="40" name="Freeform 12"/>
          <p:cNvSpPr>
            <a:spLocks/>
          </p:cNvSpPr>
          <p:nvPr/>
        </p:nvSpPr>
        <p:spPr bwMode="auto">
          <a:xfrm>
            <a:off x="2600149" y="1339194"/>
            <a:ext cx="756148" cy="697520"/>
          </a:xfrm>
          <a:custGeom>
            <a:avLst/>
            <a:gdLst>
              <a:gd name="T0" fmla="*/ 342 w 378"/>
              <a:gd name="T1" fmla="*/ 0 h 289"/>
              <a:gd name="T2" fmla="*/ 0 w 378"/>
              <a:gd name="T3" fmla="*/ 83 h 289"/>
              <a:gd name="T4" fmla="*/ 116 w 378"/>
              <a:gd name="T5" fmla="*/ 162 h 289"/>
              <a:gd name="T6" fmla="*/ 67 w 378"/>
              <a:gd name="T7" fmla="*/ 289 h 289"/>
              <a:gd name="T8" fmla="*/ 378 w 378"/>
              <a:gd name="T9" fmla="*/ 213 h 289"/>
              <a:gd name="T10" fmla="*/ 342 w 378"/>
              <a:gd name="T11" fmla="*/ 0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8" h="289">
                <a:moveTo>
                  <a:pt x="342" y="0"/>
                </a:moveTo>
                <a:cubicBezTo>
                  <a:pt x="227" y="19"/>
                  <a:pt x="113" y="47"/>
                  <a:pt x="0" y="83"/>
                </a:cubicBezTo>
                <a:cubicBezTo>
                  <a:pt x="40" y="109"/>
                  <a:pt x="79" y="135"/>
                  <a:pt x="116" y="162"/>
                </a:cubicBezTo>
                <a:cubicBezTo>
                  <a:pt x="99" y="204"/>
                  <a:pt x="82" y="246"/>
                  <a:pt x="67" y="289"/>
                </a:cubicBezTo>
                <a:cubicBezTo>
                  <a:pt x="169" y="256"/>
                  <a:pt x="273" y="230"/>
                  <a:pt x="378" y="213"/>
                </a:cubicBezTo>
                <a:cubicBezTo>
                  <a:pt x="366" y="142"/>
                  <a:pt x="354" y="71"/>
                  <a:pt x="342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pl-PL" sz="1350"/>
          </a:p>
        </p:txBody>
      </p:sp>
      <p:sp>
        <p:nvSpPr>
          <p:cNvPr id="41" name="Freeform 14"/>
          <p:cNvSpPr>
            <a:spLocks/>
          </p:cNvSpPr>
          <p:nvPr/>
        </p:nvSpPr>
        <p:spPr bwMode="auto">
          <a:xfrm>
            <a:off x="2972202" y="974819"/>
            <a:ext cx="2902654" cy="702129"/>
          </a:xfrm>
          <a:custGeom>
            <a:avLst/>
            <a:gdLst>
              <a:gd name="T0" fmla="*/ 1084 w 1084"/>
              <a:gd name="T1" fmla="*/ 80 h 291"/>
              <a:gd name="T2" fmla="*/ 0 w 1084"/>
              <a:gd name="T3" fmla="*/ 80 h 291"/>
              <a:gd name="T4" fmla="*/ 47 w 1084"/>
              <a:gd name="T5" fmla="*/ 291 h 291"/>
              <a:gd name="T6" fmla="*/ 1037 w 1084"/>
              <a:gd name="T7" fmla="*/ 291 h 291"/>
              <a:gd name="T8" fmla="*/ 1084 w 1084"/>
              <a:gd name="T9" fmla="*/ 80 h 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84" h="291">
                <a:moveTo>
                  <a:pt x="1084" y="80"/>
                </a:moveTo>
                <a:cubicBezTo>
                  <a:pt x="727" y="0"/>
                  <a:pt x="357" y="0"/>
                  <a:pt x="0" y="80"/>
                </a:cubicBezTo>
                <a:cubicBezTo>
                  <a:pt x="15" y="150"/>
                  <a:pt x="31" y="221"/>
                  <a:pt x="47" y="291"/>
                </a:cubicBezTo>
                <a:cubicBezTo>
                  <a:pt x="373" y="218"/>
                  <a:pt x="711" y="218"/>
                  <a:pt x="1037" y="291"/>
                </a:cubicBezTo>
                <a:cubicBezTo>
                  <a:pt x="1052" y="221"/>
                  <a:pt x="1068" y="150"/>
                  <a:pt x="1084" y="8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pl-PL" sz="1350"/>
          </a:p>
        </p:txBody>
      </p:sp>
      <p:sp>
        <p:nvSpPr>
          <p:cNvPr id="42" name="pole tekstowe 41"/>
          <p:cNvSpPr txBox="1"/>
          <p:nvPr/>
        </p:nvSpPr>
        <p:spPr>
          <a:xfrm>
            <a:off x="3195485" y="1323917"/>
            <a:ext cx="2428953" cy="357440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949873"/>
              </a:avLst>
            </a:prstTxWarp>
            <a:spAutoFit/>
          </a:bodyPr>
          <a:lstStyle/>
          <a:p>
            <a:pPr algn="ctr"/>
            <a:r>
              <a:rPr lang="pl-PL" sz="2100" b="1" cap="all" dirty="0">
                <a:solidFill>
                  <a:schemeClr val="bg1"/>
                </a:solidFill>
              </a:rPr>
              <a:t>Co się zmieniło w </a:t>
            </a:r>
            <a:r>
              <a:rPr lang="pl-PL" sz="2100" b="1" cap="all" dirty="0" err="1">
                <a:solidFill>
                  <a:schemeClr val="bg1"/>
                </a:solidFill>
              </a:rPr>
              <a:t>rpo</a:t>
            </a:r>
            <a:r>
              <a:rPr lang="pl-PL" sz="2100" b="1" cap="all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43" name="Freeform 13"/>
          <p:cNvSpPr>
            <a:spLocks/>
          </p:cNvSpPr>
          <p:nvPr/>
        </p:nvSpPr>
        <p:spPr bwMode="auto">
          <a:xfrm>
            <a:off x="3091817" y="1635913"/>
            <a:ext cx="263129" cy="214313"/>
          </a:xfrm>
          <a:custGeom>
            <a:avLst/>
            <a:gdLst>
              <a:gd name="T0" fmla="*/ 140 w 140"/>
              <a:gd name="T1" fmla="*/ 114 h 114"/>
              <a:gd name="T2" fmla="*/ 0 w 140"/>
              <a:gd name="T3" fmla="*/ 24 h 114"/>
              <a:gd name="T4" fmla="*/ 121 w 140"/>
              <a:gd name="T5" fmla="*/ 0 h 114"/>
              <a:gd name="T6" fmla="*/ 140 w 140"/>
              <a:gd name="T7" fmla="*/ 114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0" h="114">
                <a:moveTo>
                  <a:pt x="140" y="114"/>
                </a:moveTo>
                <a:cubicBezTo>
                  <a:pt x="95" y="82"/>
                  <a:pt x="48" y="52"/>
                  <a:pt x="0" y="24"/>
                </a:cubicBezTo>
                <a:cubicBezTo>
                  <a:pt x="40" y="15"/>
                  <a:pt x="80" y="7"/>
                  <a:pt x="121" y="0"/>
                </a:cubicBezTo>
                <a:cubicBezTo>
                  <a:pt x="127" y="38"/>
                  <a:pt x="134" y="76"/>
                  <a:pt x="140" y="114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pl-PL" sz="1350"/>
          </a:p>
        </p:txBody>
      </p:sp>
      <p:sp>
        <p:nvSpPr>
          <p:cNvPr id="44" name="Freeform 15"/>
          <p:cNvSpPr>
            <a:spLocks/>
          </p:cNvSpPr>
          <p:nvPr/>
        </p:nvSpPr>
        <p:spPr bwMode="auto">
          <a:xfrm>
            <a:off x="5487709" y="1631097"/>
            <a:ext cx="261938" cy="214313"/>
          </a:xfrm>
          <a:custGeom>
            <a:avLst/>
            <a:gdLst>
              <a:gd name="T0" fmla="*/ 0 w 140"/>
              <a:gd name="T1" fmla="*/ 114 h 114"/>
              <a:gd name="T2" fmla="*/ 140 w 140"/>
              <a:gd name="T3" fmla="*/ 24 h 114"/>
              <a:gd name="T4" fmla="*/ 19 w 140"/>
              <a:gd name="T5" fmla="*/ 0 h 114"/>
              <a:gd name="T6" fmla="*/ 0 w 140"/>
              <a:gd name="T7" fmla="*/ 114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0" h="114">
                <a:moveTo>
                  <a:pt x="0" y="114"/>
                </a:moveTo>
                <a:cubicBezTo>
                  <a:pt x="45" y="82"/>
                  <a:pt x="92" y="52"/>
                  <a:pt x="140" y="24"/>
                </a:cubicBezTo>
                <a:cubicBezTo>
                  <a:pt x="100" y="15"/>
                  <a:pt x="59" y="7"/>
                  <a:pt x="19" y="0"/>
                </a:cubicBezTo>
                <a:cubicBezTo>
                  <a:pt x="13" y="38"/>
                  <a:pt x="6" y="76"/>
                  <a:pt x="0" y="114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pl-PL" sz="1350"/>
          </a:p>
        </p:txBody>
      </p:sp>
      <p:sp>
        <p:nvSpPr>
          <p:cNvPr id="46" name="Elipsa 45"/>
          <p:cNvSpPr/>
          <p:nvPr/>
        </p:nvSpPr>
        <p:spPr>
          <a:xfrm>
            <a:off x="5487710" y="2885482"/>
            <a:ext cx="103199" cy="96894"/>
          </a:xfrm>
          <a:prstGeom prst="ellipse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36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oem\Desktop\RZŚ_negaty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3402013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rostokąt 7"/>
          <p:cNvSpPr/>
          <p:nvPr/>
        </p:nvSpPr>
        <p:spPr>
          <a:xfrm>
            <a:off x="5148064" y="4149080"/>
            <a:ext cx="3530773" cy="719013"/>
          </a:xfrm>
          <a:prstGeom prst="rect">
            <a:avLst/>
          </a:prstGeom>
          <a:solidFill>
            <a:schemeClr val="bg1"/>
          </a:solidFill>
          <a:ln w="57150">
            <a:solidFill>
              <a:srgbClr val="6464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l-PL" altLang="pl-PL" b="1" dirty="0" smtClean="0">
                <a:solidFill>
                  <a:schemeClr val="tx1"/>
                </a:solidFill>
                <a:latin typeface="Novecento wide Book"/>
              </a:rPr>
              <a:t>DZIĘKUJĘ ZA UWAGĘ</a:t>
            </a:r>
            <a:endParaRPr lang="pl-PL" altLang="pl-PL" b="1" dirty="0">
              <a:solidFill>
                <a:schemeClr val="tx1"/>
              </a:solidFill>
              <a:latin typeface="Novecento wide Book"/>
            </a:endParaRPr>
          </a:p>
        </p:txBody>
      </p:sp>
    </p:spTree>
    <p:extLst>
      <p:ext uri="{BB962C8B-B14F-4D97-AF65-F5344CB8AC3E}">
        <p14:creationId xmlns:p14="http://schemas.microsoft.com/office/powerpoint/2010/main" val="315535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l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tlo1</Template>
  <TotalTime>6325</TotalTime>
  <Words>381</Words>
  <Application>Microsoft Office PowerPoint</Application>
  <PresentationFormat>Pokaz na ekranie (4:3)</PresentationFormat>
  <Paragraphs>80</Paragraphs>
  <Slides>8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4" baseType="lpstr">
      <vt:lpstr>Arial</vt:lpstr>
      <vt:lpstr>Calibri</vt:lpstr>
      <vt:lpstr>Courier New</vt:lpstr>
      <vt:lpstr>Lato</vt:lpstr>
      <vt:lpstr>Novecento wide Book</vt:lpstr>
      <vt:lpstr>tlo1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oem</dc:creator>
  <cp:lastModifiedBy>Beata Goleśna</cp:lastModifiedBy>
  <cp:revision>533</cp:revision>
  <cp:lastPrinted>2018-05-14T10:55:01Z</cp:lastPrinted>
  <dcterms:created xsi:type="dcterms:W3CDTF">2015-09-10T13:33:51Z</dcterms:created>
  <dcterms:modified xsi:type="dcterms:W3CDTF">2018-09-27T10:48:21Z</dcterms:modified>
</cp:coreProperties>
</file>