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8" r:id="rId1"/>
  </p:sldMasterIdLst>
  <p:handoutMasterIdLst>
    <p:handoutMasterId r:id="rId40"/>
  </p:handoutMasterIdLst>
  <p:sldIdLst>
    <p:sldId id="597" r:id="rId2"/>
    <p:sldId id="399" r:id="rId3"/>
    <p:sldId id="557" r:id="rId4"/>
    <p:sldId id="559" r:id="rId5"/>
    <p:sldId id="562" r:id="rId6"/>
    <p:sldId id="564" r:id="rId7"/>
    <p:sldId id="565" r:id="rId8"/>
    <p:sldId id="566" r:id="rId9"/>
    <p:sldId id="567" r:id="rId10"/>
    <p:sldId id="569" r:id="rId11"/>
    <p:sldId id="570" r:id="rId12"/>
    <p:sldId id="571" r:id="rId13"/>
    <p:sldId id="573" r:id="rId14"/>
    <p:sldId id="599" r:id="rId15"/>
    <p:sldId id="601" r:id="rId16"/>
    <p:sldId id="603" r:id="rId17"/>
    <p:sldId id="555" r:id="rId18"/>
    <p:sldId id="470" r:id="rId19"/>
    <p:sldId id="472" r:id="rId20"/>
    <p:sldId id="398" r:id="rId21"/>
    <p:sldId id="538" r:id="rId22"/>
    <p:sldId id="575" r:id="rId23"/>
    <p:sldId id="591" r:id="rId24"/>
    <p:sldId id="595" r:id="rId25"/>
    <p:sldId id="577" r:id="rId26"/>
    <p:sldId id="593" r:id="rId27"/>
    <p:sldId id="550" r:id="rId28"/>
    <p:sldId id="552" r:id="rId29"/>
    <p:sldId id="554" r:id="rId30"/>
    <p:sldId id="408" r:id="rId31"/>
    <p:sldId id="589" r:id="rId32"/>
    <p:sldId id="426" r:id="rId33"/>
    <p:sldId id="581" r:id="rId34"/>
    <p:sldId id="583" r:id="rId35"/>
    <p:sldId id="585" r:id="rId36"/>
    <p:sldId id="587" r:id="rId37"/>
    <p:sldId id="417" r:id="rId38"/>
    <p:sldId id="344" r:id="rId39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3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65A"/>
    <a:srgbClr val="CB333B"/>
    <a:srgbClr val="48A23F"/>
    <a:srgbClr val="D35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114" y="-174"/>
      </p:cViewPr>
      <p:guideLst>
        <p:guide orient="horz" pos="799"/>
        <p:guide orient="horz" pos="3680"/>
        <p:guide pos="7355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Excel2.xlsx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Arkusz_programu_Microsoft_Excel3.xlsx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Arkusz_programu_Microsoft_Excel4.xlsx"/><Relationship Id="rId4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Arkusz_programu_Microsoft_Excel5.xlsx"/><Relationship Id="rId4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Arkusz_programu_Microsoft_Excel6.xlsx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825074144012378E-2"/>
          <c:y val="0.21029797539277498"/>
          <c:w val="0.38279853133282088"/>
          <c:h val="0.495481544940718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 Obszar B - Przebudowa i dostosowanie łazienek, przebudowę wejścia (drzwi zewnętrzne); winda wewnętrzna, zewnętrzna, pochylnia zewnętrzna, uchwyty w sanitariatach, zakup schodołaza (9 projektów).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413199238200986E-3"/>
                  <c:y val="-2.6013355912380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E6-43DB-B34E-9F6E352B1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Kwota dofinansowania</c:v>
                </c:pt>
              </c:strCache>
            </c:strRef>
          </c:cat>
          <c:val>
            <c:numRef>
              <c:f>Arkusz1!$B$2</c:f>
              <c:numCache>
                <c:formatCode>#,##0.00\ "zł"</c:formatCode>
                <c:ptCount val="1"/>
                <c:pt idx="0">
                  <c:v>393228.44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32-4147-8AF3-EA3CE0E5E9D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Kwota dofinansowania</c:v>
                </c:pt>
              </c:strCache>
            </c:strRef>
          </c:cat>
          <c:val>
            <c:numRef>
              <c:f>Arkusz1!$C$2</c:f>
              <c:numCache>
                <c:formatCode>#,##0.00\ "zł"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32-4147-8AF3-EA3CE0E5E9D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2017 Obszar B - Przystosowanie toalety, budowa pochylni, montaż dźwigu elektrycznego osobowego, zakup montaż platformy schodowej zewnętrznej i wewnętrznej zakup schodołaza, remont chodnika  i schodów terenowych (8 projektów).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722888045312926E-2"/>
                  <c:y val="-3.468447454984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E6-43DB-B34E-9F6E352B1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Kwota dofinansowania</c:v>
                </c:pt>
              </c:strCache>
            </c:strRef>
          </c:cat>
          <c:val>
            <c:numRef>
              <c:f>Arkusz1!$D$2</c:f>
              <c:numCache>
                <c:formatCode>#,##0.00\ "zł"</c:formatCode>
                <c:ptCount val="1"/>
                <c:pt idx="0">
                  <c:v>411600.99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E6-43DB-B34E-9F6E352B1B2F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Kolumna2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Kwota dofinansowania</c:v>
                </c:pt>
              </c:strCache>
            </c:strRef>
          </c:cat>
          <c:val>
            <c:numRef>
              <c:f>Arkusz1!$E$2</c:f>
              <c:numCache>
                <c:formatCode>#,##0.00\ "zł"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E6-43DB-B34E-9F6E352B1B2F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2017 Obszar F - Prace adaptacyjne,modernizacja lub rozbudowa obiektu (1 projekt).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8342036419544628E-2"/>
                  <c:y val="-1.300667795619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E6-43DB-B34E-9F6E352B1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Kwota dofinansowania</c:v>
                </c:pt>
              </c:strCache>
            </c:strRef>
          </c:cat>
          <c:val>
            <c:numRef>
              <c:f>Arkusz1!$F$2</c:f>
              <c:numCache>
                <c:formatCode>#,##0.00\ "zł"</c:formatCode>
                <c:ptCount val="1"/>
                <c:pt idx="0">
                  <c:v>420000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E6-43DB-B34E-9F6E352B1B2F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Kolumna3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Kwota dofinansowania</c:v>
                </c:pt>
              </c:strCache>
            </c:strRef>
          </c:cat>
          <c:val>
            <c:numRef>
              <c:f>Arkusz1!$G$2</c:f>
              <c:numCache>
                <c:formatCode>#,##0.00\ "zł"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1E6-43DB-B34E-9F6E352B1B2F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2018 Obszar B - Przystosowanie toalety, winda wewnętrzna, zewnętrzna, remont chodnika, zakup montaż platformy schodowej zewnętrznej, zakup schodołaza (4 projety).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585078552581781E-2"/>
                  <c:y val="-2.1677796593650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E6-43DB-B34E-9F6E352B1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Kwota dofinansowania</c:v>
                </c:pt>
              </c:strCache>
            </c:strRef>
          </c:cat>
          <c:val>
            <c:numRef>
              <c:f>Arkusz1!$H$2</c:f>
              <c:numCache>
                <c:formatCode>#,##0.00\ "zł"</c:formatCode>
                <c:ptCount val="1"/>
                <c:pt idx="0">
                  <c:v>268071.26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1E6-43DB-B34E-9F6E352B1B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9045632"/>
        <c:axId val="129047168"/>
        <c:axId val="0"/>
      </c:bar3DChart>
      <c:catAx>
        <c:axId val="1290456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29047168"/>
        <c:crosses val="autoZero"/>
        <c:auto val="1"/>
        <c:lblAlgn val="ctr"/>
        <c:lblOffset val="100"/>
        <c:noMultiLvlLbl val="0"/>
      </c:catAx>
      <c:valAx>
        <c:axId val="12904716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\ &quot;zł&quot;" sourceLinked="1"/>
        <c:majorTickMark val="none"/>
        <c:minorTickMark val="none"/>
        <c:tickLblPos val="nextTo"/>
        <c:crossAx val="12904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7793417961143653"/>
          <c:y val="9.7635410259048858E-2"/>
          <c:w val="0.51860471695962851"/>
          <c:h val="0.83323037308650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chemeClr val="tx1">
              <a:lumMod val="50000"/>
            </a:schemeClr>
          </a:solidFill>
        </a:defRPr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345413396187785E-2"/>
          <c:y val="0.25622151294401907"/>
          <c:w val="1"/>
          <c:h val="0.49792215933243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378478933481378E-2"/>
                  <c:y val="-4.6956558712798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A1-45DE-BF81-E56953C924D0}"/>
                </c:ext>
              </c:extLst>
            </c:dLbl>
            <c:dLbl>
              <c:idx val="1"/>
              <c:layout>
                <c:manualLayout>
                  <c:x val="1.4895839085841182E-2"/>
                  <c:y val="-4.108687333098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7582128707282591E-2"/>
                      <c:h val="6.61207042374596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8A1-45DE-BF81-E56953C924D0}"/>
                </c:ext>
              </c:extLst>
            </c:dLbl>
            <c:dLbl>
              <c:idx val="2"/>
              <c:layout>
                <c:manualLayout>
                  <c:x val="1.2413199238200895E-2"/>
                  <c:y val="-3.8152203954149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A1-45DE-BF81-E56953C92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Obszar A - 2016</c:v>
                </c:pt>
                <c:pt idx="1">
                  <c:v>Obszar A -  2017</c:v>
                </c:pt>
                <c:pt idx="2">
                  <c:v>Obszar A - 2018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73</c:v>
                </c:pt>
                <c:pt idx="1">
                  <c:v>83</c:v>
                </c:pt>
                <c:pt idx="2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32-4147-8AF3-EA3CE0E5E9D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Kwota dofinansowania ze środków PFRON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895839085841182E-2"/>
                  <c:y val="-3.2282634115049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32-4147-8AF3-EA3CE0E5E9DE}"/>
                </c:ext>
              </c:extLst>
            </c:dLbl>
            <c:dLbl>
              <c:idx val="1"/>
              <c:layout>
                <c:manualLayout>
                  <c:x val="1.3654519162021084E-2"/>
                  <c:y val="-4.108698887369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32-4147-8AF3-EA3CE0E5E9DE}"/>
                </c:ext>
              </c:extLst>
            </c:dLbl>
            <c:dLbl>
              <c:idx val="2"/>
              <c:layout>
                <c:manualLayout>
                  <c:x val="1.3654519162021084E-2"/>
                  <c:y val="-4.989134363234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32-4147-8AF3-EA3CE0E5E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Obszar A - 2016</c:v>
                </c:pt>
                <c:pt idx="1">
                  <c:v>Obszar A -  2017</c:v>
                </c:pt>
                <c:pt idx="2">
                  <c:v>Obszar A - 2018</c:v>
                </c:pt>
              </c:strCache>
            </c:strRef>
          </c:cat>
          <c:val>
            <c:numRef>
              <c:f>Arkusz1!$C$2:$C$4</c:f>
              <c:numCache>
                <c:formatCode>#,##0.00\ "zł"</c:formatCode>
                <c:ptCount val="3"/>
                <c:pt idx="0">
                  <c:v>305217.01</c:v>
                </c:pt>
                <c:pt idx="1">
                  <c:v>345489.3</c:v>
                </c:pt>
                <c:pt idx="2">
                  <c:v>525213.37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32-4147-8AF3-EA3CE0E5E9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0054016"/>
        <c:axId val="130055552"/>
        <c:axId val="0"/>
      </c:bar3DChart>
      <c:catAx>
        <c:axId val="130054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055552"/>
        <c:crosses val="autoZero"/>
        <c:auto val="1"/>
        <c:lblAlgn val="ctr"/>
        <c:lblOffset val="100"/>
        <c:noMultiLvlLbl val="0"/>
      </c:catAx>
      <c:valAx>
        <c:axId val="130055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05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345413396187785E-2"/>
          <c:y val="0.25622151294401907"/>
          <c:w val="1"/>
          <c:h val="0.49792215933243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5514538085575741E-17"/>
                  <c:y val="1.173913967819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1-44E4-910C-55B9ABC29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Obszar B - 2016</c:v>
                </c:pt>
                <c:pt idx="1">
                  <c:v>Obszar B -  2017</c:v>
                </c:pt>
                <c:pt idx="2">
                  <c:v>Obszar B - 2018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435</c:v>
                </c:pt>
                <c:pt idx="1">
                  <c:v>400</c:v>
                </c:pt>
                <c:pt idx="2">
                  <c:v>297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51-44E4-910C-55B9ABC2953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Kwota dofinansowania ze środków PFRON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479195429205912E-3"/>
                  <c:y val="-3.228263411504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51-44E4-910C-55B9ABC2953B}"/>
                </c:ext>
              </c:extLst>
            </c:dLbl>
            <c:dLbl>
              <c:idx val="1"/>
              <c:layout>
                <c:manualLayout>
                  <c:x val="1.3654519162021084E-2"/>
                  <c:y val="-4.108698887369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51-44E4-910C-55B9ABC2953B}"/>
                </c:ext>
              </c:extLst>
            </c:dLbl>
            <c:dLbl>
              <c:idx val="2"/>
              <c:layout>
                <c:manualLayout>
                  <c:x val="1.3654519162021084E-2"/>
                  <c:y val="-4.989134363234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51-44E4-910C-55B9ABC29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Obszar B - 2016</c:v>
                </c:pt>
                <c:pt idx="1">
                  <c:v>Obszar B -  2017</c:v>
                </c:pt>
                <c:pt idx="2">
                  <c:v>Obszar B - 2018</c:v>
                </c:pt>
              </c:strCache>
            </c:strRef>
          </c:cat>
          <c:val>
            <c:numRef>
              <c:f>Arkusz1!$C$2:$C$4</c:f>
              <c:numCache>
                <c:formatCode>_-* #,##0.00\ [$zł-415]_-;\-* #,##0.00\ [$zł-415]_-;_-* "-"??\ [$zł-415]_-;_-@_-</c:formatCode>
                <c:ptCount val="3"/>
                <c:pt idx="0">
                  <c:v>3227763.01</c:v>
                </c:pt>
                <c:pt idx="1">
                  <c:v>2640626.38</c:v>
                </c:pt>
                <c:pt idx="2">
                  <c:v>1846561.29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51-44E4-910C-55B9ABC295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0217472"/>
        <c:axId val="130219008"/>
        <c:axId val="0"/>
      </c:bar3DChart>
      <c:catAx>
        <c:axId val="130217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219008"/>
        <c:crosses val="autoZero"/>
        <c:auto val="1"/>
        <c:lblAlgn val="ctr"/>
        <c:lblOffset val="100"/>
        <c:noMultiLvlLbl val="0"/>
      </c:catAx>
      <c:valAx>
        <c:axId val="130219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21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spc="5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239836399509584"/>
          <c:y val="0.14359682834431342"/>
          <c:w val="0.68230628448235997"/>
          <c:h val="0.565663646873618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Kwota dofinansowania 2016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Arkusz1!$B$1:$D$1</c:f>
              <c:strCache>
                <c:ptCount val="3"/>
                <c:pt idx="0">
                  <c:v>C2</c:v>
                </c:pt>
                <c:pt idx="1">
                  <c:v>C3</c:v>
                </c:pt>
                <c:pt idx="2">
                  <c:v>C4</c:v>
                </c:pt>
              </c:strCache>
            </c:strRef>
          </c:cat>
          <c:val>
            <c:numRef>
              <c:f>Arkusz1!$B$2:$D$2</c:f>
              <c:numCache>
                <c:formatCode>#,##0.00</c:formatCode>
                <c:ptCount val="3"/>
                <c:pt idx="0">
                  <c:v>317914.3</c:v>
                </c:pt>
                <c:pt idx="1">
                  <c:v>333581.26</c:v>
                </c:pt>
                <c:pt idx="2">
                  <c:v>51557.91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D9-48EF-B8F4-5EA509C2A6C7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Liczba ON 2016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Arkusz1!$B$1:$D$1</c:f>
              <c:strCache>
                <c:ptCount val="3"/>
                <c:pt idx="0">
                  <c:v>C2</c:v>
                </c:pt>
                <c:pt idx="1">
                  <c:v>C3</c:v>
                </c:pt>
                <c:pt idx="2">
                  <c:v>C4</c:v>
                </c:pt>
              </c:strCache>
            </c:strRef>
          </c:cat>
          <c:val>
            <c:numRef>
              <c:f>Arkusz1!$B$3:$D$3</c:f>
              <c:numCache>
                <c:formatCode>General</c:formatCode>
                <c:ptCount val="3"/>
                <c:pt idx="0">
                  <c:v>180</c:v>
                </c:pt>
                <c:pt idx="1">
                  <c:v>18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D9-48EF-B8F4-5EA509C2A6C7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Kwota dofinansowania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Arkusz1!$B$1:$D$1</c:f>
              <c:strCache>
                <c:ptCount val="3"/>
                <c:pt idx="0">
                  <c:v>C2</c:v>
                </c:pt>
                <c:pt idx="1">
                  <c:v>C3</c:v>
                </c:pt>
                <c:pt idx="2">
                  <c:v>C4</c:v>
                </c:pt>
              </c:strCache>
            </c:strRef>
          </c:cat>
          <c:val>
            <c:numRef>
              <c:f>Arkusz1!$B$4:$D$4</c:f>
              <c:numCache>
                <c:formatCode>#,##0.00</c:formatCode>
                <c:ptCount val="3"/>
                <c:pt idx="0">
                  <c:v>309337.78000000003</c:v>
                </c:pt>
                <c:pt idx="1">
                  <c:v>921400.91</c:v>
                </c:pt>
                <c:pt idx="2">
                  <c:v>74321.5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D9-48EF-B8F4-5EA509C2A6C7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Liczba ON 2017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Arkusz1!$B$1:$D$1</c:f>
              <c:strCache>
                <c:ptCount val="3"/>
                <c:pt idx="0">
                  <c:v>C2</c:v>
                </c:pt>
                <c:pt idx="1">
                  <c:v>C3</c:v>
                </c:pt>
                <c:pt idx="2">
                  <c:v>C4</c:v>
                </c:pt>
              </c:strCache>
            </c:strRef>
          </c:cat>
          <c:val>
            <c:numRef>
              <c:f>Arkusz1!$B$5:$D$5</c:f>
              <c:numCache>
                <c:formatCode>General</c:formatCode>
                <c:ptCount val="3"/>
                <c:pt idx="0">
                  <c:v>178</c:v>
                </c:pt>
                <c:pt idx="1">
                  <c:v>53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D9-48EF-B8F4-5EA509C2A6C7}"/>
            </c:ext>
          </c:extLst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Kwota dofinansowania  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Arkusz1!$B$1:$D$1</c:f>
              <c:strCache>
                <c:ptCount val="3"/>
                <c:pt idx="0">
                  <c:v>C2</c:v>
                </c:pt>
                <c:pt idx="1">
                  <c:v>C3</c:v>
                </c:pt>
                <c:pt idx="2">
                  <c:v>C4</c:v>
                </c:pt>
              </c:strCache>
            </c:strRef>
          </c:cat>
          <c:val>
            <c:numRef>
              <c:f>Arkusz1!$B$6:$D$6</c:f>
              <c:numCache>
                <c:formatCode>#,##0.00</c:formatCode>
                <c:ptCount val="3"/>
                <c:pt idx="0">
                  <c:v>364538.16</c:v>
                </c:pt>
                <c:pt idx="1">
                  <c:v>1158262.23</c:v>
                </c:pt>
                <c:pt idx="2">
                  <c:v>14600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D9-48EF-B8F4-5EA509C2A6C7}"/>
            </c:ext>
          </c:extLst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Liczba ON 2018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Arkusz1!$B$1:$D$1</c:f>
              <c:strCache>
                <c:ptCount val="3"/>
                <c:pt idx="0">
                  <c:v>C2</c:v>
                </c:pt>
                <c:pt idx="1">
                  <c:v>C3</c:v>
                </c:pt>
                <c:pt idx="2">
                  <c:v>C4</c:v>
                </c:pt>
              </c:strCache>
            </c:strRef>
          </c:cat>
          <c:val>
            <c:numRef>
              <c:f>Arkusz1!$B$7:$D$7</c:f>
              <c:numCache>
                <c:formatCode>General</c:formatCode>
                <c:ptCount val="3"/>
                <c:pt idx="0">
                  <c:v>159</c:v>
                </c:pt>
                <c:pt idx="1">
                  <c:v>68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D9-48EF-B8F4-5EA509C2A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706816"/>
        <c:axId val="130708608"/>
        <c:axId val="0"/>
      </c:bar3DChart>
      <c:catAx>
        <c:axId val="130706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708608"/>
        <c:crosses val="autoZero"/>
        <c:auto val="1"/>
        <c:lblAlgn val="ctr"/>
        <c:lblOffset val="100"/>
        <c:noMultiLvlLbl val="0"/>
      </c:catAx>
      <c:valAx>
        <c:axId val="13070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706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chemeClr val="tx1">
              <a:lumMod val="50000"/>
            </a:schemeClr>
          </a:solidFill>
        </a:defRPr>
      </a:pPr>
      <a:endParaRPr lang="pl-P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50160146100001E-2"/>
          <c:y val="0.517189648829393"/>
          <c:w val="0.34224870791769096"/>
          <c:h val="0.391096607177671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413199238200986E-3"/>
                  <c:y val="-2.6013355912380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28-4FF3-AAE5-D3B5B4DB7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Kwota dofinansowania ze środków PFRON</c:v>
                </c:pt>
              </c:strCache>
            </c:strRef>
          </c:cat>
          <c:val>
            <c:numRef>
              <c:f>Arkusz1!$B$2</c:f>
              <c:numCache>
                <c:formatCode>#,##0.00\ "zł"</c:formatCode>
                <c:ptCount val="1"/>
                <c:pt idx="0">
                  <c:v>4005822.27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28-4FF3-AAE5-D3B5B4DB7EF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Kwota dofinansowania ze środków PFRON</c:v>
                </c:pt>
              </c:strCache>
            </c:strRef>
          </c:cat>
          <c:val>
            <c:numRef>
              <c:f>Arkusz1!$C$2</c:f>
              <c:numCache>
                <c:formatCode>#,##0.00\ "zł"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28-4FF3-AAE5-D3B5B4DB7EF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7007422693908135E-3"/>
                  <c:y val="-4.094749290429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28-4FF3-AAE5-D3B5B4DB7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Kwota dofinansowania ze środków PFRON</c:v>
                </c:pt>
              </c:strCache>
            </c:strRef>
          </c:cat>
          <c:val>
            <c:numRef>
              <c:f>Arkusz1!$D$2</c:f>
              <c:numCache>
                <c:formatCode>#,##0.00\ "zł"</c:formatCode>
                <c:ptCount val="1"/>
                <c:pt idx="0">
                  <c:v>3781551.81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B28-4FF3-AAE5-D3B5B4DB7EF0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Kolumna2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Kwota dofinansowania ze środków PFRON</c:v>
                </c:pt>
              </c:strCache>
            </c:strRef>
          </c:cat>
          <c:val>
            <c:numRef>
              <c:f>Arkusz1!$E$2</c:f>
              <c:numCache>
                <c:formatCode>#,##0.00\ "zł"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B28-4FF3-AAE5-D3B5B4DB7EF0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9074795186561582E-3"/>
                  <c:y val="-1.5094388628191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28-4FF3-AAE5-D3B5B4DB7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Kwota dofinansowania ze środków PFRON</c:v>
                </c:pt>
              </c:strCache>
            </c:strRef>
          </c:cat>
          <c:val>
            <c:numRef>
              <c:f>Arkusz1!$F$2</c:f>
              <c:numCache>
                <c:formatCode>#,##0.00\ "zł"</c:formatCode>
                <c:ptCount val="1"/>
                <c:pt idx="0">
                  <c:v>4151027.95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B28-4FF3-AAE5-D3B5B4DB7E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401024"/>
        <c:axId val="130402560"/>
        <c:axId val="0"/>
      </c:bar3DChart>
      <c:catAx>
        <c:axId val="13040102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30402560"/>
        <c:crosses val="autoZero"/>
        <c:auto val="1"/>
        <c:lblAlgn val="ctr"/>
        <c:lblOffset val="100"/>
        <c:noMultiLvlLbl val="0"/>
      </c:catAx>
      <c:valAx>
        <c:axId val="1304025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\ &quot;zł&quot;" sourceLinked="1"/>
        <c:majorTickMark val="none"/>
        <c:minorTickMark val="none"/>
        <c:tickLblPos val="nextTo"/>
        <c:crossAx val="13040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6554395439049007"/>
          <c:y val="0.54231518197333206"/>
          <c:w val="8.1567681893517333E-2"/>
          <c:h val="0.17142996166196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chemeClr val="tx1">
              <a:lumMod val="50000"/>
            </a:schemeClr>
          </a:solidFill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016288637598818"/>
          <c:y val="0.21029797539277498"/>
          <c:w val="0.75098278305858657"/>
          <c:h val="0.52470930853783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71961436571764E-2"/>
                  <c:y val="-3.549087379879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68-49E3-A070-760993AC59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Liczba Osób Niepełnosprawnych objętych dofinansowaniem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68-49E3-A070-760993AC59B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Liczba Osób Niepełnosprawnych objętych dofinansowaniem</c:v>
                </c:pt>
              </c:strCache>
            </c:strRef>
          </c:cat>
          <c:val>
            <c:numRef>
              <c:f>Arkusz1!$C$2</c:f>
              <c:numCache>
                <c:formatCode>#,##0.00\ "zł"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68-49E3-A070-760993AC59B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722888045312926E-2"/>
                  <c:y val="-3.468447454984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68-49E3-A070-760993AC59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Liczba Osób Niepełnosprawnych objętych dofinansowaniem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1712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68-49E3-A070-760993AC59BE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Kolumna2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Liczba Osób Niepełnosprawnych objętych dofinansowaniem</c:v>
                </c:pt>
              </c:strCache>
            </c:strRef>
          </c:cat>
          <c:val>
            <c:numRef>
              <c:f>Arkusz1!$E$2</c:f>
              <c:numCache>
                <c:formatCode>#,##0.00\ "zł"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A68-49E3-A070-760993AC59BE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234772723095786E-2"/>
                  <c:y val="-1.926978554569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68-49E3-A070-760993AC59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Liczba Osób Niepełnosprawnych objętych dofinansowaniem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1628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A68-49E3-A070-760993AC59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496384"/>
        <c:axId val="130497920"/>
        <c:axId val="0"/>
      </c:bar3DChart>
      <c:catAx>
        <c:axId val="13049638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30497920"/>
        <c:crosses val="autoZero"/>
        <c:auto val="1"/>
        <c:lblAlgn val="ctr"/>
        <c:lblOffset val="100"/>
        <c:noMultiLvlLbl val="0"/>
      </c:catAx>
      <c:valAx>
        <c:axId val="1304979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49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chemeClr val="tx1">
              <a:lumMod val="50000"/>
            </a:schemeClr>
          </a:solidFill>
        </a:defRPr>
      </a:pPr>
      <a:endParaRPr lang="pl-P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0.03007</cdr:x>
      <cdr:y>0.70152</cdr:y>
    </cdr:from>
    <cdr:to>
      <cdr:x>0.93985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85720" y="4197385"/>
          <a:ext cx="8643998" cy="1785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just"/>
          <a:endParaRPr lang="pl-PL" sz="1100" dirty="0"/>
        </a:p>
      </cdr:txBody>
    </cdr:sp>
  </cdr:relSizeAnchor>
  <cdr:relSizeAnchor xmlns:cdr="http://schemas.openxmlformats.org/drawingml/2006/chartDrawing">
    <cdr:from>
      <cdr:x>0.08337</cdr:x>
      <cdr:y>0.54097</cdr:y>
    </cdr:from>
    <cdr:to>
      <cdr:x>0.1251</cdr:x>
      <cdr:y>0.58731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792088" y="3362170"/>
          <a:ext cx="39655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0.12693</cdr:x>
      <cdr:y>0.44841</cdr:y>
    </cdr:from>
    <cdr:to>
      <cdr:x>0.15117</cdr:x>
      <cdr:y>0.5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xmlns="" id="{99FAA87E-CE89-4715-A0C2-9827EC40C3A7}"/>
            </a:ext>
          </a:extLst>
        </cdr:cNvPr>
        <cdr:cNvSpPr txBox="1"/>
      </cdr:nvSpPr>
      <cdr:spPr>
        <a:xfrm xmlns:a="http://schemas.openxmlformats.org/drawingml/2006/main">
          <a:off x="1431158" y="2727817"/>
          <a:ext cx="273275" cy="313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800" b="1" dirty="0"/>
        </a:p>
      </cdr:txBody>
    </cdr:sp>
  </cdr:relSizeAnchor>
  <cdr:relSizeAnchor xmlns:cdr="http://schemas.openxmlformats.org/drawingml/2006/chartDrawing">
    <cdr:from>
      <cdr:x>0.20971</cdr:x>
      <cdr:y>0.44841</cdr:y>
    </cdr:from>
    <cdr:to>
      <cdr:x>0.23394</cdr:x>
      <cdr:y>0.5</cdr:y>
    </cdr:to>
    <cdr:sp macro="" textlink="">
      <cdr:nvSpPr>
        <cdr:cNvPr id="6" name="pole tekstowe 1">
          <a:extLst xmlns:a="http://schemas.openxmlformats.org/drawingml/2006/main">
            <a:ext uri="{FF2B5EF4-FFF2-40B4-BE49-F238E27FC236}">
              <a16:creationId xmlns:a16="http://schemas.microsoft.com/office/drawing/2014/main" xmlns="" id="{FBE2408D-A33B-4FD4-A895-D05F79662107}"/>
            </a:ext>
          </a:extLst>
        </cdr:cNvPr>
        <cdr:cNvSpPr txBox="1"/>
      </cdr:nvSpPr>
      <cdr:spPr>
        <a:xfrm xmlns:a="http://schemas.openxmlformats.org/drawingml/2006/main">
          <a:off x="2364434" y="2727818"/>
          <a:ext cx="273275" cy="313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sz="1800" b="1" dirty="0"/>
        </a:p>
      </cdr:txBody>
    </cdr:sp>
  </cdr:relSizeAnchor>
  <cdr:relSizeAnchor xmlns:cdr="http://schemas.openxmlformats.org/drawingml/2006/chartDrawing">
    <cdr:from>
      <cdr:x>0.37064</cdr:x>
      <cdr:y>0.52306</cdr:y>
    </cdr:from>
    <cdr:to>
      <cdr:x>0.39488</cdr:x>
      <cdr:y>0.57465</cdr:y>
    </cdr:to>
    <cdr:sp macro="" textlink="">
      <cdr:nvSpPr>
        <cdr:cNvPr id="7" name="pole tekstowe 1">
          <a:extLst xmlns:a="http://schemas.openxmlformats.org/drawingml/2006/main">
            <a:ext uri="{FF2B5EF4-FFF2-40B4-BE49-F238E27FC236}">
              <a16:creationId xmlns:a16="http://schemas.microsoft.com/office/drawing/2014/main" xmlns="" id="{FBE2408D-A33B-4FD4-A895-D05F79662107}"/>
            </a:ext>
          </a:extLst>
        </cdr:cNvPr>
        <cdr:cNvSpPr txBox="1"/>
      </cdr:nvSpPr>
      <cdr:spPr>
        <a:xfrm xmlns:a="http://schemas.openxmlformats.org/drawingml/2006/main">
          <a:off x="4178992" y="3181933"/>
          <a:ext cx="273275" cy="313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sz="1800" b="1" dirty="0"/>
        </a:p>
      </cdr:txBody>
    </cdr:sp>
  </cdr:relSizeAnchor>
  <cdr:relSizeAnchor xmlns:cdr="http://schemas.openxmlformats.org/drawingml/2006/chartDrawing">
    <cdr:from>
      <cdr:x>0.13964</cdr:x>
      <cdr:y>0.73624</cdr:y>
    </cdr:from>
    <cdr:to>
      <cdr:x>0.39887</cdr:x>
      <cdr:y>0.85261</cdr:y>
    </cdr:to>
    <cdr:sp macro="" textlink="">
      <cdr:nvSpPr>
        <cdr:cNvPr id="9" name="pole tekstowe 8">
          <a:extLst xmlns:a="http://schemas.openxmlformats.org/drawingml/2006/main">
            <a:ext uri="{FF2B5EF4-FFF2-40B4-BE49-F238E27FC236}">
              <a16:creationId xmlns:a16="http://schemas.microsoft.com/office/drawing/2014/main" xmlns="" id="{841E5011-2A7A-4354-B11D-DE8B105DF84F}"/>
            </a:ext>
          </a:extLst>
        </cdr:cNvPr>
        <cdr:cNvSpPr txBox="1"/>
      </cdr:nvSpPr>
      <cdr:spPr>
        <a:xfrm xmlns:a="http://schemas.openxmlformats.org/drawingml/2006/main">
          <a:off x="1574417" y="4478765"/>
          <a:ext cx="2922814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800" b="1" dirty="0"/>
            <a:t>Kwota</a:t>
          </a:r>
          <a:r>
            <a:rPr lang="pl-PL" sz="1100" b="1" dirty="0"/>
            <a:t> </a:t>
          </a:r>
          <a:r>
            <a:rPr lang="pl-PL" sz="1800" b="1" dirty="0"/>
            <a:t>dofinansowania </a:t>
          </a:r>
        </a:p>
        <a:p xmlns:a="http://schemas.openxmlformats.org/drawingml/2006/main">
          <a:pPr algn="ctr"/>
          <a:r>
            <a:rPr lang="pl-PL" sz="1800" b="1" dirty="0"/>
            <a:t>ze środków PFRON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0.03007</cdr:x>
      <cdr:y>0.70152</cdr:y>
    </cdr:from>
    <cdr:to>
      <cdr:x>0.93985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85720" y="4197385"/>
          <a:ext cx="8643998" cy="1785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just"/>
          <a:endParaRPr lang="pl-PL" sz="1100" dirty="0"/>
        </a:p>
      </cdr:txBody>
    </cdr:sp>
  </cdr:relSizeAnchor>
  <cdr:relSizeAnchor xmlns:cdr="http://schemas.openxmlformats.org/drawingml/2006/chartDrawing">
    <cdr:from>
      <cdr:x>0.08337</cdr:x>
      <cdr:y>0.54097</cdr:y>
    </cdr:from>
    <cdr:to>
      <cdr:x>0.1251</cdr:x>
      <cdr:y>0.58731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792088" y="3362170"/>
          <a:ext cx="39655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0.03007</cdr:x>
      <cdr:y>0.70152</cdr:y>
    </cdr:from>
    <cdr:to>
      <cdr:x>0.93985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85720" y="4197385"/>
          <a:ext cx="8643998" cy="1785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just"/>
          <a:endParaRPr lang="pl-PL" sz="1100" dirty="0"/>
        </a:p>
      </cdr:txBody>
    </cdr:sp>
  </cdr:relSizeAnchor>
  <cdr:relSizeAnchor xmlns:cdr="http://schemas.openxmlformats.org/drawingml/2006/chartDrawing">
    <cdr:from>
      <cdr:x>0.08337</cdr:x>
      <cdr:y>0.54097</cdr:y>
    </cdr:from>
    <cdr:to>
      <cdr:x>0.1251</cdr:x>
      <cdr:y>0.58731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792088" y="3362170"/>
          <a:ext cx="39655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0.03007</cdr:x>
      <cdr:y>0.70152</cdr:y>
    </cdr:from>
    <cdr:to>
      <cdr:x>0.93985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85720" y="4197385"/>
          <a:ext cx="8643998" cy="1785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just"/>
          <a:endParaRPr lang="pl-PL" sz="1100" dirty="0"/>
        </a:p>
      </cdr:txBody>
    </cdr:sp>
  </cdr:relSizeAnchor>
  <cdr:relSizeAnchor xmlns:cdr="http://schemas.openxmlformats.org/drawingml/2006/chartDrawing">
    <cdr:from>
      <cdr:x>0.08337</cdr:x>
      <cdr:y>0.54097</cdr:y>
    </cdr:from>
    <cdr:to>
      <cdr:x>0.1251</cdr:x>
      <cdr:y>0.58731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792088" y="3362170"/>
          <a:ext cx="39655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0.03007</cdr:x>
      <cdr:y>0.70152</cdr:y>
    </cdr:from>
    <cdr:to>
      <cdr:x>0.93985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85720" y="4197385"/>
          <a:ext cx="8643998" cy="1785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just"/>
          <a:endParaRPr lang="pl-PL" sz="1100" dirty="0"/>
        </a:p>
      </cdr:txBody>
    </cdr:sp>
  </cdr:relSizeAnchor>
  <cdr:relSizeAnchor xmlns:cdr="http://schemas.openxmlformats.org/drawingml/2006/chartDrawing">
    <cdr:from>
      <cdr:x>0.08337</cdr:x>
      <cdr:y>0.54097</cdr:y>
    </cdr:from>
    <cdr:to>
      <cdr:x>0.1251</cdr:x>
      <cdr:y>0.58731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792088" y="3362170"/>
          <a:ext cx="39655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0.12693</cdr:x>
      <cdr:y>0.44841</cdr:y>
    </cdr:from>
    <cdr:to>
      <cdr:x>0.15117</cdr:x>
      <cdr:y>0.5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xmlns="" id="{99FAA87E-CE89-4715-A0C2-9827EC40C3A7}"/>
            </a:ext>
          </a:extLst>
        </cdr:cNvPr>
        <cdr:cNvSpPr txBox="1"/>
      </cdr:nvSpPr>
      <cdr:spPr>
        <a:xfrm xmlns:a="http://schemas.openxmlformats.org/drawingml/2006/main">
          <a:off x="1431158" y="2727817"/>
          <a:ext cx="273275" cy="313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800" b="1" dirty="0"/>
        </a:p>
      </cdr:txBody>
    </cdr:sp>
  </cdr:relSizeAnchor>
  <cdr:relSizeAnchor xmlns:cdr="http://schemas.openxmlformats.org/drawingml/2006/chartDrawing">
    <cdr:from>
      <cdr:x>0.20971</cdr:x>
      <cdr:y>0.44841</cdr:y>
    </cdr:from>
    <cdr:to>
      <cdr:x>0.23394</cdr:x>
      <cdr:y>0.5</cdr:y>
    </cdr:to>
    <cdr:sp macro="" textlink="">
      <cdr:nvSpPr>
        <cdr:cNvPr id="6" name="pole tekstowe 1">
          <a:extLst xmlns:a="http://schemas.openxmlformats.org/drawingml/2006/main">
            <a:ext uri="{FF2B5EF4-FFF2-40B4-BE49-F238E27FC236}">
              <a16:creationId xmlns:a16="http://schemas.microsoft.com/office/drawing/2014/main" xmlns="" id="{FBE2408D-A33B-4FD4-A895-D05F79662107}"/>
            </a:ext>
          </a:extLst>
        </cdr:cNvPr>
        <cdr:cNvSpPr txBox="1"/>
      </cdr:nvSpPr>
      <cdr:spPr>
        <a:xfrm xmlns:a="http://schemas.openxmlformats.org/drawingml/2006/main">
          <a:off x="2364434" y="2727818"/>
          <a:ext cx="273275" cy="313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sz="1800" b="1" dirty="0"/>
        </a:p>
      </cdr:txBody>
    </cdr:sp>
  </cdr:relSizeAnchor>
  <cdr:relSizeAnchor xmlns:cdr="http://schemas.openxmlformats.org/drawingml/2006/chartDrawing">
    <cdr:from>
      <cdr:x>0.37064</cdr:x>
      <cdr:y>0.52306</cdr:y>
    </cdr:from>
    <cdr:to>
      <cdr:x>0.39488</cdr:x>
      <cdr:y>0.57465</cdr:y>
    </cdr:to>
    <cdr:sp macro="" textlink="">
      <cdr:nvSpPr>
        <cdr:cNvPr id="7" name="pole tekstowe 1">
          <a:extLst xmlns:a="http://schemas.openxmlformats.org/drawingml/2006/main">
            <a:ext uri="{FF2B5EF4-FFF2-40B4-BE49-F238E27FC236}">
              <a16:creationId xmlns:a16="http://schemas.microsoft.com/office/drawing/2014/main" xmlns="" id="{FBE2408D-A33B-4FD4-A895-D05F79662107}"/>
            </a:ext>
          </a:extLst>
        </cdr:cNvPr>
        <cdr:cNvSpPr txBox="1"/>
      </cdr:nvSpPr>
      <cdr:spPr>
        <a:xfrm xmlns:a="http://schemas.openxmlformats.org/drawingml/2006/main">
          <a:off x="4178992" y="3181933"/>
          <a:ext cx="273275" cy="313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sz="18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0.03007</cdr:x>
      <cdr:y>0.70152</cdr:y>
    </cdr:from>
    <cdr:to>
      <cdr:x>0.93985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85720" y="4197385"/>
          <a:ext cx="8643998" cy="1785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just"/>
          <a:endParaRPr lang="pl-PL" sz="1100" dirty="0"/>
        </a:p>
      </cdr:txBody>
    </cdr:sp>
  </cdr:relSizeAnchor>
  <cdr:relSizeAnchor xmlns:cdr="http://schemas.openxmlformats.org/drawingml/2006/chartDrawing">
    <cdr:from>
      <cdr:x>0.08337</cdr:x>
      <cdr:y>0.54097</cdr:y>
    </cdr:from>
    <cdr:to>
      <cdr:x>0.1251</cdr:x>
      <cdr:y>0.58731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792088" y="3362170"/>
          <a:ext cx="39655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0.12693</cdr:x>
      <cdr:y>0.44841</cdr:y>
    </cdr:from>
    <cdr:to>
      <cdr:x>0.15117</cdr:x>
      <cdr:y>0.5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xmlns="" id="{99FAA87E-CE89-4715-A0C2-9827EC40C3A7}"/>
            </a:ext>
          </a:extLst>
        </cdr:cNvPr>
        <cdr:cNvSpPr txBox="1"/>
      </cdr:nvSpPr>
      <cdr:spPr>
        <a:xfrm xmlns:a="http://schemas.openxmlformats.org/drawingml/2006/main">
          <a:off x="1431158" y="2727817"/>
          <a:ext cx="273275" cy="313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800" b="1" dirty="0"/>
        </a:p>
      </cdr:txBody>
    </cdr:sp>
  </cdr:relSizeAnchor>
  <cdr:relSizeAnchor xmlns:cdr="http://schemas.openxmlformats.org/drawingml/2006/chartDrawing">
    <cdr:from>
      <cdr:x>0.20971</cdr:x>
      <cdr:y>0.44841</cdr:y>
    </cdr:from>
    <cdr:to>
      <cdr:x>0.23394</cdr:x>
      <cdr:y>0.5</cdr:y>
    </cdr:to>
    <cdr:sp macro="" textlink="">
      <cdr:nvSpPr>
        <cdr:cNvPr id="6" name="pole tekstowe 1">
          <a:extLst xmlns:a="http://schemas.openxmlformats.org/drawingml/2006/main">
            <a:ext uri="{FF2B5EF4-FFF2-40B4-BE49-F238E27FC236}">
              <a16:creationId xmlns:a16="http://schemas.microsoft.com/office/drawing/2014/main" xmlns="" id="{FBE2408D-A33B-4FD4-A895-D05F79662107}"/>
            </a:ext>
          </a:extLst>
        </cdr:cNvPr>
        <cdr:cNvSpPr txBox="1"/>
      </cdr:nvSpPr>
      <cdr:spPr>
        <a:xfrm xmlns:a="http://schemas.openxmlformats.org/drawingml/2006/main">
          <a:off x="2364434" y="2727818"/>
          <a:ext cx="273275" cy="313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sz="1800" b="1" dirty="0"/>
        </a:p>
      </cdr:txBody>
    </cdr:sp>
  </cdr:relSizeAnchor>
  <cdr:relSizeAnchor xmlns:cdr="http://schemas.openxmlformats.org/drawingml/2006/chartDrawing">
    <cdr:from>
      <cdr:x>0.37064</cdr:x>
      <cdr:y>0.52306</cdr:y>
    </cdr:from>
    <cdr:to>
      <cdr:x>0.39488</cdr:x>
      <cdr:y>0.57465</cdr:y>
    </cdr:to>
    <cdr:sp macro="" textlink="">
      <cdr:nvSpPr>
        <cdr:cNvPr id="7" name="pole tekstowe 1">
          <a:extLst xmlns:a="http://schemas.openxmlformats.org/drawingml/2006/main">
            <a:ext uri="{FF2B5EF4-FFF2-40B4-BE49-F238E27FC236}">
              <a16:creationId xmlns:a16="http://schemas.microsoft.com/office/drawing/2014/main" xmlns="" id="{FBE2408D-A33B-4FD4-A895-D05F79662107}"/>
            </a:ext>
          </a:extLst>
        </cdr:cNvPr>
        <cdr:cNvSpPr txBox="1"/>
      </cdr:nvSpPr>
      <cdr:spPr>
        <a:xfrm xmlns:a="http://schemas.openxmlformats.org/drawingml/2006/main">
          <a:off x="4178992" y="3181933"/>
          <a:ext cx="273275" cy="313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sz="1800" b="1" dirty="0"/>
        </a:p>
      </cdr:txBody>
    </cdr:sp>
  </cdr:relSizeAnchor>
  <cdr:relSizeAnchor xmlns:cdr="http://schemas.openxmlformats.org/drawingml/2006/chartDrawing">
    <cdr:from>
      <cdr:x>0.32214</cdr:x>
      <cdr:y>0.77686</cdr:y>
    </cdr:from>
    <cdr:to>
      <cdr:x>0.96635</cdr:x>
      <cdr:y>0.89323</cdr:y>
    </cdr:to>
    <cdr:sp macro="" textlink="">
      <cdr:nvSpPr>
        <cdr:cNvPr id="9" name="pole tekstowe 8">
          <a:extLst xmlns:a="http://schemas.openxmlformats.org/drawingml/2006/main">
            <a:ext uri="{FF2B5EF4-FFF2-40B4-BE49-F238E27FC236}">
              <a16:creationId xmlns:a16="http://schemas.microsoft.com/office/drawing/2014/main" xmlns="" id="{841E5011-2A7A-4354-B11D-DE8B105DF84F}"/>
            </a:ext>
          </a:extLst>
        </cdr:cNvPr>
        <cdr:cNvSpPr txBox="1"/>
      </cdr:nvSpPr>
      <cdr:spPr>
        <a:xfrm xmlns:a="http://schemas.openxmlformats.org/drawingml/2006/main">
          <a:off x="1717761" y="4725846"/>
          <a:ext cx="3435098" cy="707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800" b="1" dirty="0"/>
            <a:t>Liczba Osób Niepełnosprawnych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ACF2A-B9F3-4A06-820B-695E94C4B7CF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9886C-4570-41C8-BEAF-CC99AEE8B3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861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>
            <a:grpSpLocks noChangeAspect="1"/>
          </p:cNvGrpSpPr>
          <p:nvPr userDrawn="1"/>
        </p:nvGrpSpPr>
        <p:grpSpPr bwMode="auto">
          <a:xfrm>
            <a:off x="3411538" y="2400300"/>
            <a:ext cx="5368925" cy="2057400"/>
            <a:chOff x="2149" y="1512"/>
            <a:chExt cx="3382" cy="1296"/>
          </a:xfrm>
        </p:grpSpPr>
        <p:sp>
          <p:nvSpPr>
            <p:cNvPr id="8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1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49431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478586" y="2717637"/>
            <a:ext cx="11183146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  <p:grpSp>
        <p:nvGrpSpPr>
          <p:cNvPr id="64" name="Group 17"/>
          <p:cNvGrpSpPr>
            <a:grpSpLocks noChangeAspect="1"/>
          </p:cNvGrpSpPr>
          <p:nvPr userDrawn="1"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6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20" name="Trójkąt równoramienny 119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1" name="Trójkąt równoramienny 120"/>
          <p:cNvSpPr/>
          <p:nvPr userDrawn="1"/>
        </p:nvSpPr>
        <p:spPr>
          <a:xfrm rot="5400000">
            <a:off x="-1187698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3247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2" name="Trójkąt równoramienny 61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3" name="Trójkąt równoramienny 62"/>
          <p:cNvSpPr/>
          <p:nvPr userDrawn="1"/>
        </p:nvSpPr>
        <p:spPr>
          <a:xfrm rot="5400000">
            <a:off x="-1187698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64" name="Tytuł 1"/>
          <p:cNvSpPr>
            <a:spLocks noGrp="1"/>
          </p:cNvSpPr>
          <p:nvPr>
            <p:ph type="title"/>
          </p:nvPr>
        </p:nvSpPr>
        <p:spPr>
          <a:xfrm>
            <a:off x="148590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5" name="Symbol zastępczy zawartości 2"/>
          <p:cNvSpPr>
            <a:spLocks noGrp="1"/>
          </p:cNvSpPr>
          <p:nvPr>
            <p:ph idx="1"/>
          </p:nvPr>
        </p:nvSpPr>
        <p:spPr>
          <a:xfrm>
            <a:off x="148590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859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5551B5-2A7E-4F16-A153-E4F2EA6499AA}" type="datetimeFigureOut">
              <a:rPr lang="pl-PL" smtClean="0"/>
              <a:pPr/>
              <a:t>27.06.2019</a:t>
            </a:fld>
            <a:endParaRPr lang="pl-PL"/>
          </a:p>
        </p:txBody>
      </p:sp>
      <p:sp>
        <p:nvSpPr>
          <p:cNvPr id="6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80594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2631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520EA-0CA8-43C2-8B33-FAFDA69E85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5" name="Content Placeholder 2"/>
          <p:cNvSpPr>
            <a:spLocks noGrp="1"/>
          </p:cNvSpPr>
          <p:nvPr>
            <p:ph sz="half" idx="15"/>
          </p:nvPr>
        </p:nvSpPr>
        <p:spPr>
          <a:xfrm>
            <a:off x="478586" y="1486917"/>
            <a:ext cx="11032832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7" name="Trójkąt równoramienny 66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8" name="Trójkąt równoramienny 67"/>
          <p:cNvSpPr/>
          <p:nvPr userDrawn="1"/>
        </p:nvSpPr>
        <p:spPr>
          <a:xfrm rot="5400000">
            <a:off x="-1187698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half" idx="1"/>
          </p:nvPr>
        </p:nvSpPr>
        <p:spPr>
          <a:xfrm>
            <a:off x="6007100" y="1486917"/>
            <a:ext cx="5651500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4" name="Content Placeholder 2"/>
          <p:cNvSpPr>
            <a:spLocks noGrp="1"/>
          </p:cNvSpPr>
          <p:nvPr>
            <p:ph sz="half" idx="10"/>
          </p:nvPr>
        </p:nvSpPr>
        <p:spPr>
          <a:xfrm>
            <a:off x="478586" y="1486917"/>
            <a:ext cx="5109414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2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18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2" r:id="rId2"/>
    <p:sldLayoutId id="2147483655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fif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katowice@pfron.org.p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7"/>
          <p:cNvGrpSpPr>
            <a:grpSpLocks noChangeAspect="1"/>
          </p:cNvGrpSpPr>
          <p:nvPr/>
        </p:nvGrpSpPr>
        <p:grpSpPr bwMode="auto">
          <a:xfrm>
            <a:off x="3411538" y="2400300"/>
            <a:ext cx="5368925" cy="2057400"/>
            <a:chOff x="2149" y="1512"/>
            <a:chExt cx="3382" cy="1296"/>
          </a:xfrm>
        </p:grpSpPr>
        <p:sp>
          <p:nvSpPr>
            <p:cNvPr id="2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3921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03500" y="161899"/>
            <a:ext cx="9588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/>
          </a:p>
          <a:p>
            <a:endParaRPr lang="pl-PL" sz="2000" dirty="0"/>
          </a:p>
          <a:p>
            <a:r>
              <a:rPr lang="pl-PL" sz="3200" b="1" dirty="0"/>
              <a:t>Program „Opieka </a:t>
            </a:r>
            <a:r>
              <a:rPr lang="pl-PL" sz="3200" b="1" dirty="0" err="1"/>
              <a:t>wytchnieniowa</a:t>
            </a:r>
            <a:r>
              <a:rPr lang="pl-PL" sz="3200" b="1" dirty="0"/>
              <a:t>” – edycja 2019 </a:t>
            </a:r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pl-PL" sz="3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6700" y="1171757"/>
            <a:ext cx="117221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/>
          </a:p>
          <a:p>
            <a:r>
              <a:rPr lang="pl-PL" sz="2800" b="1" dirty="0">
                <a:solidFill>
                  <a:srgbClr val="FF0000"/>
                </a:solidFill>
              </a:rPr>
              <a:t>Cel Programu:</a:t>
            </a:r>
          </a:p>
          <a:p>
            <a:r>
              <a:rPr lang="pl-PL" sz="2400" b="1" dirty="0"/>
              <a:t>Zapewnienie członkom rodziny (opiekunom) osób niepełnosprawnych alternatywnej formy czasowej opieki. </a:t>
            </a:r>
            <a:endParaRPr lang="pl-PL" sz="2400" dirty="0"/>
          </a:p>
          <a:p>
            <a:endParaRPr lang="pl-PL" sz="2000" dirty="0"/>
          </a:p>
          <a:p>
            <a:r>
              <a:rPr lang="pl-PL" sz="2400" dirty="0"/>
              <a:t>To program wsparcia członków rodziny w opiece nad:</a:t>
            </a:r>
            <a:r>
              <a:rPr lang="pl-PL" sz="2400" b="1" dirty="0"/>
              <a:t> </a:t>
            </a:r>
            <a:endParaRPr lang="pl-PL" sz="2400" dirty="0"/>
          </a:p>
          <a:p>
            <a:r>
              <a:rPr lang="pl-PL" sz="2400" b="1" dirty="0">
                <a:solidFill>
                  <a:srgbClr val="002060"/>
                </a:solidFill>
              </a:rPr>
              <a:t>1. dziećmi niepełnosprawnymi </a:t>
            </a:r>
            <a:r>
              <a:rPr lang="pl-PL" sz="2400" dirty="0"/>
              <a:t>z orzeczeniem o niepełnosprawności łącznie ze wskazaniami: </a:t>
            </a:r>
          </a:p>
          <a:p>
            <a:r>
              <a:rPr lang="pl-PL" sz="2000" dirty="0"/>
              <a:t>- 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konieczności stałej lub długotrwałej opieki lub pomocy innej osoby w związku ze znacznie ograniczoną </a:t>
            </a:r>
            <a:br>
              <a:rPr lang="pl-PL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   możliwością samodzielnej egzystencji, </a:t>
            </a:r>
          </a:p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- konieczności stałego współudziału na co dzień opiekuna dziecka w procesie jego leczenia, rehabilitacji </a:t>
            </a:r>
            <a:br>
              <a:rPr lang="pl-PL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   i edukacji oraz </a:t>
            </a:r>
          </a:p>
          <a:p>
            <a:r>
              <a:rPr lang="pl-PL" sz="2400" b="1" dirty="0">
                <a:solidFill>
                  <a:srgbClr val="002060"/>
                </a:solidFill>
              </a:rPr>
              <a:t>2.</a:t>
            </a:r>
            <a:r>
              <a:rPr lang="pl-PL" sz="2400" dirty="0">
                <a:solidFill>
                  <a:srgbClr val="002060"/>
                </a:solidFill>
              </a:rPr>
              <a:t> </a:t>
            </a:r>
            <a:r>
              <a:rPr lang="pl-PL" sz="2400" b="1" dirty="0">
                <a:solidFill>
                  <a:srgbClr val="002060"/>
                </a:solidFill>
              </a:rPr>
              <a:t>osobami 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ze znacznym stopniem niepełnosprawności.</a:t>
            </a:r>
          </a:p>
          <a:p>
            <a:endParaRPr lang="pl-PL" sz="2000" dirty="0">
              <a:solidFill>
                <a:schemeClr val="bg2">
                  <a:lumMod val="10000"/>
                </a:schemeClr>
              </a:solidFill>
            </a:endParaRPr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b="1" dirty="0"/>
              <a:t>           </a:t>
            </a:r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1189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03500" y="161899"/>
            <a:ext cx="9588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/>
          </a:p>
          <a:p>
            <a:endParaRPr lang="pl-PL" sz="2000" dirty="0"/>
          </a:p>
          <a:p>
            <a:r>
              <a:rPr lang="pl-PL" sz="3200" b="1" dirty="0"/>
              <a:t>Program „Opieka </a:t>
            </a:r>
            <a:r>
              <a:rPr lang="pl-PL" sz="3200" b="1" dirty="0" err="1"/>
              <a:t>wytchnieniowa</a:t>
            </a:r>
            <a:r>
              <a:rPr lang="pl-PL" sz="3200" b="1" dirty="0"/>
              <a:t>” – edycja 2019 </a:t>
            </a:r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pl-PL" sz="3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6700" y="1171757"/>
            <a:ext cx="117221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r>
              <a:rPr lang="pl-PL" sz="2800" b="1" dirty="0"/>
              <a:t>Program adresowany jest do gmin i powiatów, w których istnieje potrzeba świadczenia usług opieki </a:t>
            </a:r>
            <a:r>
              <a:rPr lang="pl-PL" sz="2800" b="1" dirty="0" err="1"/>
              <a:t>wytchnieniowej</a:t>
            </a:r>
            <a:r>
              <a:rPr lang="pl-PL" sz="2800" b="1" dirty="0"/>
              <a:t>. </a:t>
            </a:r>
          </a:p>
          <a:p>
            <a:r>
              <a:rPr lang="pl-PL" sz="2800" dirty="0"/>
              <a:t>Zadanie realizowane będzie od dnia podpisania umowy </a:t>
            </a:r>
            <a:r>
              <a:rPr lang="pl-PL" sz="2800" b="1" dirty="0">
                <a:solidFill>
                  <a:srgbClr val="FF0000"/>
                </a:solidFill>
              </a:rPr>
              <a:t>do 31 grudnia 2019 r. </a:t>
            </a:r>
            <a:endParaRPr lang="pl-PL" sz="2000" dirty="0">
              <a:solidFill>
                <a:srgbClr val="FF0000"/>
              </a:solidFill>
            </a:endParaRPr>
          </a:p>
          <a:p>
            <a:endParaRPr lang="pl-PL" sz="2000" dirty="0"/>
          </a:p>
          <a:p>
            <a:r>
              <a:rPr lang="pl-PL" sz="2400" dirty="0"/>
              <a:t>Źródłem finansowania Programu są środki ujęte w planie finansowym Solidarnościowego Funduszu Wsparcia Osób Niepełnosprawnych na 2019 r. </a:t>
            </a:r>
            <a:r>
              <a:rPr lang="pl-PL" sz="2400" b="1" dirty="0">
                <a:solidFill>
                  <a:srgbClr val="FF0000"/>
                </a:solidFill>
              </a:rPr>
              <a:t>w kwocie 110 mln zł. </a:t>
            </a:r>
            <a:endParaRPr lang="pl-PL" sz="2400" dirty="0">
              <a:solidFill>
                <a:srgbClr val="FF0000"/>
              </a:solidFill>
            </a:endParaRPr>
          </a:p>
          <a:p>
            <a:endParaRPr lang="pl-PL" sz="2000" dirty="0"/>
          </a:p>
          <a:p>
            <a:r>
              <a:rPr lang="pl-PL" sz="2000" b="1" dirty="0"/>
              <a:t> </a:t>
            </a:r>
            <a:r>
              <a:rPr lang="pl-PL" sz="2400" dirty="0"/>
              <a:t>W ramach Programu gmina/powiat może otrzymać wsparcie finansowe na koszty realizacji zadania świadczonego w formie usług opieki </a:t>
            </a:r>
            <a:r>
              <a:rPr lang="pl-PL" sz="2400" dirty="0" err="1"/>
              <a:t>wytchnieniowej</a:t>
            </a:r>
            <a:r>
              <a:rPr lang="pl-PL" sz="2400" dirty="0"/>
              <a:t> w wysokości </a:t>
            </a:r>
            <a:r>
              <a:rPr lang="pl-PL" sz="2400" b="1" dirty="0"/>
              <a:t> </a:t>
            </a:r>
            <a:r>
              <a:rPr lang="pl-PL" sz="2400" b="1" dirty="0">
                <a:solidFill>
                  <a:srgbClr val="FF0000"/>
                </a:solidFill>
              </a:rPr>
              <a:t>do 80% kosztów </a:t>
            </a:r>
            <a:r>
              <a:rPr lang="pl-PL" sz="2400" dirty="0"/>
              <a:t>realizacji usług opieki </a:t>
            </a:r>
            <a:r>
              <a:rPr lang="pl-PL" sz="2400" dirty="0" err="1"/>
              <a:t>wytchnieniowej</a:t>
            </a:r>
            <a:r>
              <a:rPr lang="pl-PL" sz="2400" dirty="0"/>
              <a:t>. </a:t>
            </a:r>
            <a:r>
              <a:rPr lang="pl-PL" sz="2400" b="1" dirty="0"/>
              <a:t>         </a:t>
            </a:r>
            <a:endParaRPr lang="pl-PL" sz="2400" dirty="0"/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910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03500" y="161899"/>
            <a:ext cx="9588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/>
          </a:p>
          <a:p>
            <a:endParaRPr lang="pl-PL" sz="2000" dirty="0"/>
          </a:p>
          <a:p>
            <a:r>
              <a:rPr lang="pl-PL" sz="3200" b="1" dirty="0"/>
              <a:t>Program „Opieka </a:t>
            </a:r>
            <a:r>
              <a:rPr lang="pl-PL" sz="3200" b="1" dirty="0" err="1"/>
              <a:t>wytchnieniowa</a:t>
            </a:r>
            <a:r>
              <a:rPr lang="pl-PL" sz="3200" b="1" dirty="0"/>
              <a:t>” – edycja 2019 </a:t>
            </a:r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pl-PL" sz="3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6700" y="1171757"/>
            <a:ext cx="117221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/>
          </a:p>
          <a:p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Zgodnie z ogłoszonym naborem gminy w terminie do </a:t>
            </a:r>
            <a:r>
              <a:rPr lang="pl-PL" sz="2800" b="1" dirty="0">
                <a:solidFill>
                  <a:srgbClr val="FF0000"/>
                </a:solidFill>
              </a:rPr>
              <a:t>30 kwietnia 2019 r. </a:t>
            </a: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składały wnioski </a:t>
            </a: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do Wojewody Śląskiego na środki finansowe z programu. </a:t>
            </a:r>
          </a:p>
          <a:p>
            <a:endParaRPr lang="pl-PL" sz="2400" dirty="0"/>
          </a:p>
          <a:p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Do Wojewody Śląskiego wpłynęło łącznie</a:t>
            </a:r>
            <a:r>
              <a:rPr lang="pl-PL" sz="2400" dirty="0"/>
              <a:t> </a:t>
            </a:r>
            <a:r>
              <a:rPr lang="pl-PL" sz="2400" b="1" dirty="0">
                <a:solidFill>
                  <a:srgbClr val="FF0000"/>
                </a:solidFill>
              </a:rPr>
              <a:t>55 wniosków z 35 gmin/powiatów  </a:t>
            </a:r>
            <a:r>
              <a:rPr lang="pl-PL" sz="2400" dirty="0"/>
              <a:t>na środki finansowe z Programu: </a:t>
            </a:r>
          </a:p>
          <a:p>
            <a:endParaRPr lang="pl-PL" sz="2400" dirty="0"/>
          </a:p>
          <a:p>
            <a:r>
              <a:rPr lang="pl-PL" sz="2400" dirty="0"/>
              <a:t>•</a:t>
            </a:r>
            <a:r>
              <a:rPr lang="pl-PL" sz="2400" b="1" dirty="0"/>
              <a:t>Moduł I - Opieka </a:t>
            </a:r>
            <a:r>
              <a:rPr lang="pl-PL" sz="2400" b="1" dirty="0" err="1"/>
              <a:t>wytchnieniowa</a:t>
            </a:r>
            <a:r>
              <a:rPr lang="pl-PL" sz="2400" b="1" dirty="0"/>
              <a:t> w formie pobytu dziennego – 28 wniosków, </a:t>
            </a:r>
            <a:endParaRPr lang="pl-PL" sz="2400" dirty="0"/>
          </a:p>
          <a:p>
            <a:r>
              <a:rPr lang="pl-PL" sz="2400" dirty="0"/>
              <a:t>•</a:t>
            </a:r>
            <a:r>
              <a:rPr lang="pl-PL" sz="2400" b="1" dirty="0"/>
              <a:t>Moduł II - Opieka </a:t>
            </a:r>
            <a:r>
              <a:rPr lang="pl-PL" sz="2400" b="1" dirty="0" err="1"/>
              <a:t>wytchnieniowa</a:t>
            </a:r>
            <a:r>
              <a:rPr lang="pl-PL" sz="2400" b="1" dirty="0"/>
              <a:t> w formie pobytu całodobowego – 15 wniosków, </a:t>
            </a:r>
            <a:endParaRPr lang="pl-PL" sz="2400" dirty="0"/>
          </a:p>
          <a:p>
            <a:r>
              <a:rPr lang="pl-PL" sz="2400" dirty="0"/>
              <a:t>•</a:t>
            </a:r>
            <a:r>
              <a:rPr lang="pl-PL" sz="2400" b="1" dirty="0"/>
              <a:t>Moduł III - Opieka </a:t>
            </a:r>
            <a:r>
              <a:rPr lang="pl-PL" sz="2400" b="1" dirty="0" err="1"/>
              <a:t>wytchnieniowa</a:t>
            </a:r>
            <a:r>
              <a:rPr lang="pl-PL" sz="2400" b="1" dirty="0"/>
              <a:t> w formie specjalistycznego poradnictwa dla członków rodzin lub opiekunów sprawujących bezpośrednią opiekę – 12 wniosków. </a:t>
            </a:r>
            <a:endParaRPr lang="pl-PL" sz="2400" dirty="0"/>
          </a:p>
          <a:p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03500" y="161899"/>
            <a:ext cx="9588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/>
          </a:p>
          <a:p>
            <a:endParaRPr lang="pl-PL" sz="20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pl-PL" sz="20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pl-PL" sz="20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pl-PL" sz="2000" dirty="0"/>
          </a:p>
          <a:p>
            <a:r>
              <a:rPr lang="pl-PL" sz="2000" b="1" dirty="0"/>
              <a:t>PROGRAM „OPIEKA WYTCHNIENIOWA” – EDYCJA 2019 </a:t>
            </a:r>
            <a:r>
              <a:rPr lang="pl-PL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pl-PL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6700" y="1171757"/>
            <a:ext cx="117221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800" dirty="0"/>
          </a:p>
          <a:p>
            <a:pPr algn="ctr"/>
            <a:endParaRPr lang="pl-PL" sz="2800" dirty="0"/>
          </a:p>
          <a:p>
            <a:pPr algn="ctr"/>
            <a:r>
              <a:rPr lang="pl-PL" sz="2800" dirty="0"/>
              <a:t>Łączna kwota środków na dofinansowanie w ramach Programu</a:t>
            </a:r>
            <a:r>
              <a:rPr lang="pl-PL" sz="2800" b="1" dirty="0"/>
              <a:t>, o które</a:t>
            </a:r>
            <a:endParaRPr lang="pl-PL" sz="2800" dirty="0"/>
          </a:p>
          <a:p>
            <a:pPr algn="ctr"/>
            <a:r>
              <a:rPr lang="pl-PL" sz="2800" b="1" dirty="0"/>
              <a:t>wnioskowały gminy wynosiła:</a:t>
            </a:r>
            <a:r>
              <a:rPr lang="pl-PL" sz="3200" b="1" dirty="0"/>
              <a:t>                                                 </a:t>
            </a:r>
            <a:endParaRPr lang="pl-PL" sz="3200" dirty="0"/>
          </a:p>
          <a:p>
            <a:pPr algn="ctr"/>
            <a:r>
              <a:rPr lang="pl-PL" sz="3200" b="1" dirty="0"/>
              <a:t> </a:t>
            </a:r>
            <a:r>
              <a:rPr lang="pl-PL" sz="3200" b="1" dirty="0">
                <a:solidFill>
                  <a:srgbClr val="FF0000"/>
                </a:solidFill>
              </a:rPr>
              <a:t>1 625 534,44 zł </a:t>
            </a:r>
            <a:endParaRPr lang="pl-PL" sz="3200" dirty="0">
              <a:solidFill>
                <a:srgbClr val="FF0000"/>
              </a:solidFill>
            </a:endParaRPr>
          </a:p>
          <a:p>
            <a:r>
              <a:rPr lang="pl-PL" sz="2800" b="1" dirty="0"/>
              <a:t>W tym:</a:t>
            </a:r>
          </a:p>
          <a:p>
            <a:r>
              <a:rPr lang="pl-PL" sz="2400" dirty="0">
                <a:solidFill>
                  <a:srgbClr val="0070C0"/>
                </a:solidFill>
              </a:rPr>
              <a:t>Moduł I </a:t>
            </a:r>
            <a:r>
              <a:rPr lang="pl-PL" sz="2400" dirty="0"/>
              <a:t>- Opieka </a:t>
            </a:r>
            <a:r>
              <a:rPr lang="pl-PL" sz="2400" dirty="0" err="1"/>
              <a:t>wytchnieniowa</a:t>
            </a:r>
            <a:r>
              <a:rPr lang="pl-PL" sz="2400" dirty="0"/>
              <a:t> w formie pobytu dziennego </a:t>
            </a:r>
            <a:r>
              <a:rPr lang="pl-PL" sz="2400" dirty="0">
                <a:solidFill>
                  <a:srgbClr val="FF0000"/>
                </a:solidFill>
              </a:rPr>
              <a:t>          </a:t>
            </a:r>
            <a:r>
              <a:rPr lang="pl-PL" sz="3200" dirty="0">
                <a:solidFill>
                  <a:srgbClr val="FF0000"/>
                </a:solidFill>
              </a:rPr>
              <a:t>-  </a:t>
            </a:r>
            <a:r>
              <a:rPr lang="pl-PL" sz="2400" dirty="0">
                <a:solidFill>
                  <a:srgbClr val="FF0000"/>
                </a:solidFill>
              </a:rPr>
              <a:t>1 156 822,64 zł</a:t>
            </a:r>
          </a:p>
          <a:p>
            <a:r>
              <a:rPr lang="pl-PL" sz="2400" dirty="0">
                <a:solidFill>
                  <a:srgbClr val="0070C0"/>
                </a:solidFill>
              </a:rPr>
              <a:t>Moduł II </a:t>
            </a:r>
            <a:r>
              <a:rPr lang="pl-PL" sz="2400" dirty="0"/>
              <a:t>- Opieka </a:t>
            </a:r>
            <a:r>
              <a:rPr lang="pl-PL" sz="2400" dirty="0" err="1"/>
              <a:t>wytchnieniowa</a:t>
            </a:r>
            <a:r>
              <a:rPr lang="pl-PL" sz="2400" dirty="0"/>
              <a:t> w formie pobytu całodobowego </a:t>
            </a:r>
            <a:r>
              <a:rPr lang="pl-PL" sz="3200" dirty="0"/>
              <a:t> </a:t>
            </a:r>
            <a:r>
              <a:rPr lang="pl-PL" sz="3200" dirty="0">
                <a:solidFill>
                  <a:srgbClr val="FF0000"/>
                </a:solidFill>
              </a:rPr>
              <a:t>- </a:t>
            </a:r>
            <a:r>
              <a:rPr lang="pl-PL" sz="3200" dirty="0"/>
              <a:t>   </a:t>
            </a:r>
            <a:r>
              <a:rPr lang="pl-PL" sz="2400" dirty="0">
                <a:solidFill>
                  <a:srgbClr val="FF0000"/>
                </a:solidFill>
              </a:rPr>
              <a:t>201 458,04 zł </a:t>
            </a:r>
          </a:p>
          <a:p>
            <a:r>
              <a:rPr lang="pl-PL" sz="2400" dirty="0">
                <a:solidFill>
                  <a:srgbClr val="0070C0"/>
                </a:solidFill>
              </a:rPr>
              <a:t>Moduł III </a:t>
            </a:r>
            <a:r>
              <a:rPr lang="pl-PL" sz="2400" dirty="0"/>
              <a:t>- Opieka </a:t>
            </a:r>
            <a:r>
              <a:rPr lang="pl-PL" sz="2400" dirty="0" err="1"/>
              <a:t>wytchnieniowa</a:t>
            </a:r>
            <a:r>
              <a:rPr lang="pl-PL" sz="2400" dirty="0"/>
              <a:t> w formie specjalistycznego poradnictwa dla członków </a:t>
            </a:r>
            <a:endParaRPr lang="pl-PL" sz="3200" dirty="0"/>
          </a:p>
          <a:p>
            <a:r>
              <a:rPr lang="pl-PL" sz="2400" dirty="0"/>
              <a:t>rodzin lub opiekunów sprawujących bezpośrednią opiekę                  </a:t>
            </a:r>
            <a:r>
              <a:rPr lang="pl-PL" sz="2400" dirty="0">
                <a:solidFill>
                  <a:srgbClr val="FF0000"/>
                </a:solidFill>
              </a:rPr>
              <a:t>-      267 253,76 zł </a:t>
            </a:r>
          </a:p>
          <a:p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sz="2000" dirty="0"/>
              <a:t> </a:t>
            </a:r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b="1" dirty="0"/>
              <a:t>           </a:t>
            </a:r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188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03500" y="161899"/>
            <a:ext cx="9588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/>
          </a:p>
          <a:p>
            <a:r>
              <a:rPr lang="pl-PL" sz="2000" b="1" dirty="0">
                <a:solidFill>
                  <a:schemeClr val="bg2">
                    <a:lumMod val="10000"/>
                  </a:schemeClr>
                </a:solidFill>
              </a:rPr>
              <a:t>PROGRAM „CENTRA OPIEKUŃCZO-MIESZKALNE” – EDYCJA 2019 </a:t>
            </a:r>
            <a:endParaRPr lang="pl-PL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6700" y="1171757"/>
            <a:ext cx="117221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Program adresowany jest do osób niepełnosprawnych ze znacznym lub umiarkowanym stopniem niepełnosprawności. Dla tej grupy osób gminy/ powiaty zorganizują usługi zamieszkiwania dziennego lub całodobowego w Centrach.</a:t>
            </a:r>
            <a:endParaRPr lang="pl-PL" sz="2000" dirty="0"/>
          </a:p>
          <a:p>
            <a:r>
              <a:rPr lang="pl-PL" sz="2000" b="1" dirty="0"/>
              <a:t>Zadanie realizowane jest od </a:t>
            </a:r>
            <a:r>
              <a:rPr lang="pl-PL" sz="2000" b="1" dirty="0">
                <a:solidFill>
                  <a:srgbClr val="FF0000"/>
                </a:solidFill>
              </a:rPr>
              <a:t>1 lipca 2019 roku</a:t>
            </a:r>
          </a:p>
          <a:p>
            <a:endParaRPr lang="pl-PL" sz="2000" dirty="0"/>
          </a:p>
          <a:p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Źródłem finansowania Programu są środki ujęte w planie finansowym Solidarnościowego Funduszu Wsparcia Osób Niepełnosprawnych, przy czym  w planie finansowym Funduszu  </a:t>
            </a:r>
            <a:br>
              <a:rPr lang="pl-PL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na 2019 r. na realizację niniejszego programu przeznacza się </a:t>
            </a:r>
            <a:r>
              <a:rPr lang="pl-PL" sz="2000" b="1" dirty="0">
                <a:solidFill>
                  <a:srgbClr val="FF0000"/>
                </a:solidFill>
              </a:rPr>
              <a:t>kwotę 50 mln zł. </a:t>
            </a:r>
          </a:p>
          <a:p>
            <a:endParaRPr lang="pl-PL" sz="2000" dirty="0"/>
          </a:p>
          <a:p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Nabór wniosków dokonywany jest przez wojewodów.</a:t>
            </a:r>
          </a:p>
          <a:p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Wojewoda sporządza i przekazuje Ministrowi wniosek na środki finansowe z Programu wraz </a:t>
            </a:r>
            <a:br>
              <a:rPr lang="pl-PL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z listą rekomendowanych wniosków.</a:t>
            </a:r>
          </a:p>
          <a:p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Minister może pokryć koszty obsługi Programu do wysokości faktycznie poniesionej, nie większej niż 0,5% środków przekazanych na jego realizację, może także pokryć koszty działań promocyjno-informacyjnych związanych z niniejszym Programem rocznie do kwoty 500 tys. zł.</a:t>
            </a:r>
          </a:p>
        </p:txBody>
      </p:sp>
    </p:spTree>
    <p:extLst>
      <p:ext uri="{BB962C8B-B14F-4D97-AF65-F5344CB8AC3E}">
        <p14:creationId xmlns:p14="http://schemas.microsoft.com/office/powerpoint/2010/main" val="7411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03500" y="161899"/>
            <a:ext cx="9588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/>
          </a:p>
          <a:p>
            <a:r>
              <a:rPr lang="pl-PL" sz="2000" b="1" dirty="0">
                <a:solidFill>
                  <a:schemeClr val="bg2">
                    <a:lumMod val="10000"/>
                  </a:schemeClr>
                </a:solidFill>
              </a:rPr>
              <a:t>PROGRAM „CENTRA OPIEKUŃCZO-MIESZKALNE” – EDYCJA 2019 </a:t>
            </a:r>
            <a:endParaRPr lang="pl-PL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6700" y="1171757"/>
            <a:ext cx="117221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Cel Programu </a:t>
            </a:r>
            <a:endParaRPr lang="pl-PL" sz="2400" b="1" dirty="0">
              <a:solidFill>
                <a:srgbClr val="002060"/>
              </a:solidFill>
              <a:latin typeface="+mj-lt"/>
            </a:endParaRPr>
          </a:p>
          <a:p>
            <a:r>
              <a:rPr lang="pl-PL" sz="2400" b="1" dirty="0"/>
              <a:t>Pomoc dorosłym osobom niepełnosprawnym ze znacznym lub umiarkowanym stopniem niepełnosprawności poprzez zapewnienie usług zamieszkania w ramach pobytu dziennego lub całodobowego. </a:t>
            </a:r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sz="2000" b="1" dirty="0">
                <a:solidFill>
                  <a:srgbClr val="FF0000"/>
                </a:solidFill>
              </a:rPr>
              <a:t>Dwa Moduły:</a:t>
            </a:r>
          </a:p>
          <a:p>
            <a:r>
              <a:rPr lang="pl-PL" sz="2000" b="1" dirty="0" smtClean="0">
                <a:solidFill>
                  <a:srgbClr val="002060"/>
                </a:solidFill>
              </a:rPr>
              <a:t>                                                                      I </a:t>
            </a:r>
            <a:r>
              <a:rPr lang="pl-PL" sz="2000" b="1" dirty="0">
                <a:solidFill>
                  <a:srgbClr val="002060"/>
                </a:solidFill>
              </a:rPr>
              <a:t>Moduł – Utworzenie Centrum</a:t>
            </a:r>
          </a:p>
          <a:p>
            <a:r>
              <a:rPr lang="pl-PL" sz="2000" b="1" dirty="0">
                <a:solidFill>
                  <a:srgbClr val="0070C0"/>
                </a:solidFill>
              </a:rPr>
              <a:t>W ramach tego Modułu będą finansowane zadania:</a:t>
            </a:r>
            <a:endParaRPr lang="pl-PL" sz="2000" dirty="0"/>
          </a:p>
          <a:p>
            <a:r>
              <a:rPr lang="pl-PL" sz="2000" dirty="0"/>
              <a:t>•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budowa nowego obiektu budowlanego na nieruchomości stanowiącej własność gminy/powiatu, a następnie</a:t>
            </a:r>
            <a:br>
              <a:rPr lang="pl-PL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   jego wyposażeniu w niezbędne urządzenia budowlane i środki trwałe służące wielokrotnemu wykorzystaniu</a:t>
            </a:r>
            <a:br>
              <a:rPr lang="pl-PL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   (w tym.in: sprzęt rehabilitacyjny, systemy zabezpieczające przed pożarem, systemy monitoringu)</a:t>
            </a:r>
          </a:p>
          <a:p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• zakupie przez gminę/powiat obiektu w celu utworzenia Centrum, który spełnia standardy lub zostanie</a:t>
            </a:r>
            <a:br>
              <a:rPr lang="pl-PL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   przystosowany do standardu Centrum poprzez przebudowę lub remont, a także jego wyposażenie (w tym.in:</a:t>
            </a:r>
            <a:br>
              <a:rPr lang="pl-PL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   sprzęt rehabilitacyjny, systemy zabezpieczające przed pożarem, systemy monitoringu)</a:t>
            </a:r>
          </a:p>
          <a:p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• zmianie przeznaczenia całości lub tylko części istniejącego obiektu, do którego gmina/powiat posiada tytuł</a:t>
            </a:r>
            <a:br>
              <a:rPr lang="pl-PL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   prawny(np. akt własności, umowę najmu, umowę użyczenia, trwały zarząd). </a:t>
            </a:r>
          </a:p>
          <a:p>
            <a:pPr algn="ctr"/>
            <a:r>
              <a:rPr lang="pl-PL" sz="2000" dirty="0"/>
              <a:t>            </a:t>
            </a:r>
            <a:r>
              <a:rPr lang="pl-PL" sz="2000" b="1" dirty="0"/>
              <a:t>W budynku lub jego części, w którym utworzono Centrum, działalność musi być prowadzona przez okres minimum 5 lat, licząc od dnia otwarcia Centrum.</a:t>
            </a:r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3454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5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03500" y="161899"/>
            <a:ext cx="9588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/>
          </a:p>
          <a:p>
            <a:r>
              <a:rPr lang="pl-PL" sz="2000" b="1" dirty="0">
                <a:solidFill>
                  <a:schemeClr val="bg2">
                    <a:lumMod val="10000"/>
                  </a:schemeClr>
                </a:solidFill>
              </a:rPr>
              <a:t>PROGRAM „CENTRA OPIEKUŃCZO-MIESZKALNE” – EDYCJA 2019 </a:t>
            </a:r>
            <a:endParaRPr lang="pl-PL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6700" y="1171757"/>
            <a:ext cx="117221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>
              <a:solidFill>
                <a:srgbClr val="002060"/>
              </a:solidFill>
            </a:endParaRPr>
          </a:p>
          <a:p>
            <a:r>
              <a:rPr lang="pl-PL" sz="2400" b="1" dirty="0" smtClean="0">
                <a:solidFill>
                  <a:srgbClr val="002060"/>
                </a:solidFill>
              </a:rPr>
              <a:t>                                                II </a:t>
            </a:r>
            <a:r>
              <a:rPr lang="pl-PL" sz="2400" b="1" dirty="0">
                <a:solidFill>
                  <a:srgbClr val="002060"/>
                </a:solidFill>
              </a:rPr>
              <a:t>Moduł – Funkcjonowanie Centrum</a:t>
            </a:r>
          </a:p>
          <a:p>
            <a:r>
              <a:rPr lang="pl-PL" sz="2000" b="1" dirty="0">
                <a:solidFill>
                  <a:srgbClr val="0070C0"/>
                </a:solidFill>
              </a:rPr>
              <a:t>W ramach tego Modułu będą finansowane zadania:</a:t>
            </a:r>
            <a:endParaRPr lang="pl-PL" sz="2000" dirty="0"/>
          </a:p>
          <a:p>
            <a:r>
              <a:rPr lang="pl-PL" sz="2000" dirty="0"/>
              <a:t>•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utrzymanie działalności Centrum, w tym m.in. Zabezpieczenie dostaw podstawowych mediów (energia</a:t>
            </a:r>
            <a:br>
              <a:rPr lang="pl-PL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   elektryczna, ogrzewanie, woda, ścieki, wywóz nieczystości), opłacenie podatków lokalnych i opłat lokalnych,</a:t>
            </a:r>
            <a:br>
              <a:rPr lang="pl-PL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   ubezpieczenie budynku, zakupie usług w tym wyżywienia dla uczestników Centrum;</a:t>
            </a:r>
          </a:p>
          <a:p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• ponoszenie niezbędnych wydatków związanych z transportem uczestników Centrum;</a:t>
            </a:r>
          </a:p>
          <a:p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• pokrywanie kosztów wynagrodzeń kadry Centrum oraz osób świadczących usługi na rzecz uczestników</a:t>
            </a:r>
            <a:br>
              <a:rPr lang="pl-PL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   Programu.</a:t>
            </a:r>
          </a:p>
          <a:p>
            <a:pPr algn="ctr"/>
            <a:endParaRPr lang="pl-PL" sz="2000" b="1" dirty="0">
              <a:solidFill>
                <a:srgbClr val="002060"/>
              </a:solidFill>
            </a:endParaRPr>
          </a:p>
          <a:p>
            <a:pPr algn="ctr"/>
            <a:r>
              <a:rPr lang="pl-PL" sz="2000" b="1" dirty="0">
                <a:solidFill>
                  <a:srgbClr val="002060"/>
                </a:solidFill>
              </a:rPr>
              <a:t>Wysokość wsparcia finansowego w Module II wynosi:</a:t>
            </a:r>
          </a:p>
          <a:p>
            <a:r>
              <a:rPr lang="pl-PL" sz="2000" dirty="0"/>
              <a:t>•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w zakresie usług dziennych – nie więcej niż 20,00 zł na godzinę pobytu uczestnika Programu (max do 8 godz.);</a:t>
            </a:r>
          </a:p>
          <a:p>
            <a:r>
              <a:rPr lang="pl-PL" sz="2000" dirty="0"/>
              <a:t>•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w zakresie usług całodobowego zamieszkania – nie więcej niż 5 000,00 zł miesięcznie na 1 uczestnika </a:t>
            </a:r>
            <a:br>
              <a:rPr lang="pl-PL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   Programu.</a:t>
            </a:r>
            <a:r>
              <a:rPr lang="pl-PL" sz="2000" dirty="0"/>
              <a:t>           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4799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8586" y="368300"/>
            <a:ext cx="11183146" cy="6299200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„Wsparcie ze środków PFRON oraz obszary związane </a:t>
            </a:r>
            <a:b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z dostępnością  osób niepełnosprawnych”</a:t>
            </a:r>
            <a:b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2700" b="1" dirty="0">
                <a:solidFill>
                  <a:srgbClr val="002060"/>
                </a:solidFill>
              </a:rPr>
              <a:t/>
            </a:r>
            <a:br>
              <a:rPr lang="pl-PL" sz="2700" b="1" dirty="0">
                <a:solidFill>
                  <a:srgbClr val="002060"/>
                </a:solidFill>
              </a:rPr>
            </a:br>
            <a:r>
              <a:rPr lang="pl-PL" sz="2700" b="1" dirty="0">
                <a:solidFill>
                  <a:srgbClr val="002060"/>
                </a:solidFill>
              </a:rPr>
              <a:t/>
            </a:r>
            <a:br>
              <a:rPr lang="pl-PL" sz="2700" b="1" dirty="0">
                <a:solidFill>
                  <a:srgbClr val="002060"/>
                </a:solidFill>
              </a:rPr>
            </a:br>
            <a:r>
              <a:rPr lang="pl-PL" sz="2700" b="1" dirty="0">
                <a:solidFill>
                  <a:srgbClr val="002060"/>
                </a:solidFill>
              </a:rPr>
              <a:t/>
            </a:r>
            <a:br>
              <a:rPr lang="pl-PL" sz="2700" b="1" dirty="0">
                <a:solidFill>
                  <a:srgbClr val="002060"/>
                </a:solidFill>
              </a:rPr>
            </a:br>
            <a:r>
              <a:rPr lang="pl-PL" sz="2700" b="1" dirty="0">
                <a:solidFill>
                  <a:srgbClr val="002060"/>
                </a:solidFill>
              </a:rPr>
              <a:t/>
            </a:r>
            <a:br>
              <a:rPr lang="pl-PL" sz="2700" b="1" dirty="0">
                <a:solidFill>
                  <a:srgbClr val="002060"/>
                </a:solidFill>
              </a:rPr>
            </a:br>
            <a:r>
              <a:rPr lang="pl-PL" sz="2700" b="1" dirty="0">
                <a:solidFill>
                  <a:srgbClr val="002060"/>
                </a:solidFill>
              </a:rPr>
              <a:t/>
            </a:r>
            <a:br>
              <a:rPr lang="pl-PL" sz="2700" b="1" dirty="0">
                <a:solidFill>
                  <a:srgbClr val="002060"/>
                </a:solidFill>
              </a:rPr>
            </a:br>
            <a:r>
              <a:rPr lang="pl-PL" sz="2200" b="1" dirty="0">
                <a:solidFill>
                  <a:srgbClr val="002060"/>
                </a:solidFill>
              </a:rPr>
              <a:t>Mstów, 28 czerwca 2019 rok</a:t>
            </a:r>
            <a:r>
              <a:rPr lang="pl-PL" sz="2700" dirty="0">
                <a:solidFill>
                  <a:srgbClr val="002060"/>
                </a:solidFill>
              </a:rPr>
              <a:t/>
            </a:r>
            <a:br>
              <a:rPr lang="pl-PL" sz="2700" dirty="0">
                <a:solidFill>
                  <a:srgbClr val="002060"/>
                </a:solidFill>
              </a:rPr>
            </a:b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4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16685" y="1524000"/>
            <a:ext cx="11183147" cy="63341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latin typeface="+mn-lt"/>
              </a:rPr>
              <a:t/>
            </a:r>
            <a:br>
              <a:rPr lang="pl-PL" sz="4000" b="1" dirty="0">
                <a:latin typeface="+mn-lt"/>
              </a:rPr>
            </a:br>
            <a:r>
              <a:rPr lang="pl-PL" sz="4000" b="1" dirty="0">
                <a:solidFill>
                  <a:srgbClr val="FF0000"/>
                </a:solidFill>
                <a:latin typeface="+mn-lt"/>
              </a:rPr>
              <a:t>Pomoc ze środków PFRON – programy i zadania realizowane przez Oddział Śląski:</a:t>
            </a:r>
            <a:br>
              <a:rPr lang="pl-PL" sz="4000" b="1" dirty="0">
                <a:solidFill>
                  <a:srgbClr val="FF0000"/>
                </a:solidFill>
                <a:latin typeface="+mn-lt"/>
              </a:rPr>
            </a:br>
            <a:r>
              <a:rPr lang="pl-PL" sz="3200" b="1" dirty="0"/>
              <a:t/>
            </a:r>
            <a:br>
              <a:rPr lang="pl-PL" sz="3200" b="1" dirty="0"/>
            </a:br>
            <a:endParaRPr lang="pl-PL" sz="3200" b="1" dirty="0"/>
          </a:p>
        </p:txBody>
      </p:sp>
      <p:sp>
        <p:nvSpPr>
          <p:cNvPr id="2" name="Prostokąt 1"/>
          <p:cNvSpPr/>
          <p:nvPr/>
        </p:nvSpPr>
        <p:spPr>
          <a:xfrm>
            <a:off x="495300" y="2690338"/>
            <a:ext cx="10515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800" dirty="0"/>
              <a:t>                                                </a:t>
            </a:r>
            <a:endParaRPr lang="pl-PL" altLang="pl-PL" sz="2400" dirty="0"/>
          </a:p>
          <a:p>
            <a:pPr>
              <a:defRPr/>
            </a:pPr>
            <a:endParaRPr lang="pl-PL" altLang="pl-PL" dirty="0"/>
          </a:p>
        </p:txBody>
      </p:sp>
      <p:sp>
        <p:nvSpPr>
          <p:cNvPr id="11" name="Elipsa 10"/>
          <p:cNvSpPr/>
          <p:nvPr/>
        </p:nvSpPr>
        <p:spPr>
          <a:xfrm>
            <a:off x="495300" y="2690338"/>
            <a:ext cx="4722159" cy="27969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/>
                </a:solidFill>
              </a:rPr>
              <a:t>      Programy realizowane –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dla samorządów powiatowych:                                              </a:t>
            </a:r>
            <a:r>
              <a:rPr lang="pl-PL" dirty="0">
                <a:solidFill>
                  <a:schemeClr val="tx1"/>
                </a:solidFill>
              </a:rPr>
              <a:t>- Stabilne zatrudnienie;</a:t>
            </a:r>
          </a:p>
          <a:p>
            <a:r>
              <a:rPr lang="pl-PL" dirty="0">
                <a:solidFill>
                  <a:schemeClr val="tx1"/>
                </a:solidFill>
              </a:rPr>
              <a:t>- Aktywny samorząd;                                      - Wyrównywanie różnic między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 regionami III.</a:t>
            </a:r>
          </a:p>
        </p:txBody>
      </p:sp>
      <p:sp>
        <p:nvSpPr>
          <p:cNvPr id="12" name="Elipsa 11"/>
          <p:cNvSpPr/>
          <p:nvPr/>
        </p:nvSpPr>
        <p:spPr>
          <a:xfrm>
            <a:off x="6237196" y="2851703"/>
            <a:ext cx="3840031" cy="18691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Program realizowany dla osób indywidualnych:                                     </a:t>
            </a:r>
            <a:r>
              <a:rPr lang="pl-PL" dirty="0">
                <a:solidFill>
                  <a:schemeClr val="tx1"/>
                </a:solidFill>
              </a:rPr>
              <a:t>- język migowy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16685" y="1524000"/>
            <a:ext cx="11183147" cy="63341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latin typeface="+mn-lt"/>
              </a:rPr>
              <a:t/>
            </a:r>
            <a:br>
              <a:rPr lang="pl-PL" sz="4000" b="1" dirty="0">
                <a:latin typeface="+mn-lt"/>
              </a:rPr>
            </a:br>
            <a:r>
              <a:rPr lang="pl-PL" sz="4000" b="1" dirty="0">
                <a:latin typeface="+mn-lt"/>
              </a:rPr>
              <a:t/>
            </a:r>
            <a:br>
              <a:rPr lang="pl-PL" sz="4000" b="1" dirty="0">
                <a:latin typeface="+mn-lt"/>
              </a:rPr>
            </a:br>
            <a:r>
              <a:rPr lang="pl-PL" sz="4000" b="1" dirty="0">
                <a:solidFill>
                  <a:srgbClr val="FF0000"/>
                </a:solidFill>
                <a:latin typeface="+mn-lt"/>
              </a:rPr>
              <a:t>Pomoc ze środków PFRON </a:t>
            </a:r>
            <a:r>
              <a:rPr lang="pl-PL" sz="4000" b="1" dirty="0">
                <a:solidFill>
                  <a:srgbClr val="FF0000"/>
                </a:solidFill>
              </a:rPr>
              <a:t>- </a:t>
            </a:r>
            <a:r>
              <a:rPr lang="pl-PL" sz="4000" b="1" dirty="0">
                <a:solidFill>
                  <a:srgbClr val="FF0000"/>
                </a:solidFill>
                <a:latin typeface="+mn-lt"/>
              </a:rPr>
              <a:t>programy i zadania realizowane przez Oddział Śląski:</a:t>
            </a:r>
            <a:br>
              <a:rPr lang="pl-PL" sz="4000" b="1" dirty="0">
                <a:solidFill>
                  <a:srgbClr val="FF0000"/>
                </a:solidFill>
                <a:latin typeface="+mn-lt"/>
              </a:rPr>
            </a:br>
            <a:r>
              <a:rPr lang="pl-PL" sz="3200" b="1" dirty="0"/>
              <a:t/>
            </a:r>
            <a:br>
              <a:rPr lang="pl-PL" sz="3200" b="1" dirty="0"/>
            </a:br>
            <a:endParaRPr lang="pl-PL" sz="3200" b="1" dirty="0"/>
          </a:p>
        </p:txBody>
      </p:sp>
      <p:sp>
        <p:nvSpPr>
          <p:cNvPr id="2" name="Prostokąt 1"/>
          <p:cNvSpPr/>
          <p:nvPr/>
        </p:nvSpPr>
        <p:spPr>
          <a:xfrm>
            <a:off x="495300" y="2690338"/>
            <a:ext cx="10515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800" dirty="0"/>
              <a:t>                                                </a:t>
            </a:r>
            <a:endParaRPr lang="pl-PL" altLang="pl-PL" sz="2400" dirty="0"/>
          </a:p>
          <a:p>
            <a:pPr>
              <a:defRPr/>
            </a:pPr>
            <a:endParaRPr lang="pl-PL" altLang="pl-PL" dirty="0"/>
          </a:p>
        </p:txBody>
      </p:sp>
      <p:sp>
        <p:nvSpPr>
          <p:cNvPr id="7" name="Elipsa 6"/>
          <p:cNvSpPr/>
          <p:nvPr/>
        </p:nvSpPr>
        <p:spPr>
          <a:xfrm>
            <a:off x="187890" y="2512855"/>
            <a:ext cx="4061381" cy="2821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/>
                </a:solidFill>
              </a:rPr>
              <a:t>  </a:t>
            </a:r>
          </a:p>
          <a:p>
            <a:r>
              <a:rPr lang="pl-PL" b="1" dirty="0">
                <a:solidFill>
                  <a:schemeClr val="tx1"/>
                </a:solidFill>
              </a:rPr>
              <a:t>     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Programy realizowane  na rzecz pracodawców:                                   - </a:t>
            </a:r>
            <a:r>
              <a:rPr lang="pl-PL" b="1" dirty="0" err="1">
                <a:solidFill>
                  <a:schemeClr val="tx1">
                    <a:lumMod val="50000"/>
                  </a:schemeClr>
                </a:solidFill>
              </a:rPr>
              <a:t>SODiR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;                                                     - art. 32;                                                  - Praca – Integracja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.          </a:t>
            </a:r>
          </a:p>
          <a:p>
            <a:r>
              <a:rPr lang="pl-PL" b="1" dirty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4249271" y="4001364"/>
            <a:ext cx="3765176" cy="21864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Programy realizowane  na rzecz organizacji pozarządowych: </a:t>
            </a:r>
          </a:p>
          <a:p>
            <a:pPr algn="ctr"/>
            <a:r>
              <a:rPr lang="pl-PL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- art. 36;                             </a:t>
            </a:r>
          </a:p>
          <a:p>
            <a:pPr algn="ctr"/>
            <a:r>
              <a:rPr lang="pl-PL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      - Absolwent.  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      </a:t>
            </a:r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             </a:t>
            </a:r>
          </a:p>
        </p:txBody>
      </p:sp>
      <p:sp>
        <p:nvSpPr>
          <p:cNvPr id="10" name="Elipsa 9"/>
          <p:cNvSpPr/>
          <p:nvPr/>
        </p:nvSpPr>
        <p:spPr>
          <a:xfrm>
            <a:off x="7387893" y="2512854"/>
            <a:ext cx="4402487" cy="218773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Programy związane </a:t>
            </a:r>
            <a:br>
              <a:rPr lang="pl-PL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z aktywnością społeczną:</a:t>
            </a:r>
          </a:p>
          <a:p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- Program Rehabilitacja 25+ </a:t>
            </a:r>
          </a:p>
          <a:p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- Zajęcia Klubowe WTZ. </a:t>
            </a:r>
          </a:p>
        </p:txBody>
      </p:sp>
    </p:spTree>
    <p:extLst>
      <p:ext uri="{BB962C8B-B14F-4D97-AF65-F5344CB8AC3E}">
        <p14:creationId xmlns:p14="http://schemas.microsoft.com/office/powerpoint/2010/main" val="124276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8586" y="368300"/>
            <a:ext cx="11183146" cy="6299200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altLang="pl-PL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„</a:t>
            </a:r>
            <a:r>
              <a:rPr lang="pl-PL" sz="3600" b="1" dirty="0">
                <a:solidFill>
                  <a:srgbClr val="002060"/>
                </a:solidFill>
                <a:latin typeface="+mn-lt"/>
              </a:rPr>
              <a:t>SOLIDARNOŚCIOWY FUNDUSZ WSPARCIA 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> </a:t>
            </a:r>
            <a:r>
              <a:rPr lang="pl-PL" sz="3600" b="1" dirty="0">
                <a:solidFill>
                  <a:srgbClr val="002060"/>
                </a:solidFill>
                <a:latin typeface="+mn-lt"/>
              </a:rPr>
              <a:t>OSÓB NIEPEŁNOSPRAWNYCH”</a:t>
            </a:r>
            <a:r>
              <a:rPr lang="pl-PL" sz="3600" b="1" dirty="0">
                <a:latin typeface="+mn-lt"/>
              </a:rPr>
              <a:t> </a:t>
            </a:r>
            <a:r>
              <a:rPr lang="pl-PL" altLang="pl-PL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/>
            </a:r>
            <a:br>
              <a:rPr lang="pl-PL" altLang="pl-PL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pl-PL" altLang="pl-PL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/>
            </a:r>
            <a:br>
              <a:rPr lang="pl-PL" altLang="pl-PL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pl-PL" sz="2700" b="1" dirty="0">
                <a:solidFill>
                  <a:srgbClr val="002060"/>
                </a:solidFill>
              </a:rPr>
              <a:t/>
            </a:r>
            <a:br>
              <a:rPr lang="pl-PL" sz="2700" b="1" dirty="0">
                <a:solidFill>
                  <a:srgbClr val="002060"/>
                </a:solidFill>
              </a:rPr>
            </a:br>
            <a:r>
              <a:rPr lang="pl-PL" sz="2700" b="1" dirty="0">
                <a:solidFill>
                  <a:srgbClr val="002060"/>
                </a:solidFill>
              </a:rPr>
              <a:t/>
            </a:r>
            <a:br>
              <a:rPr lang="pl-PL" sz="2700" b="1" dirty="0">
                <a:solidFill>
                  <a:srgbClr val="002060"/>
                </a:solidFill>
              </a:rPr>
            </a:br>
            <a:r>
              <a:rPr lang="pl-PL" sz="2700" b="1" dirty="0">
                <a:solidFill>
                  <a:srgbClr val="002060"/>
                </a:solidFill>
              </a:rPr>
              <a:t/>
            </a:r>
            <a:br>
              <a:rPr lang="pl-PL" sz="2700" b="1" dirty="0">
                <a:solidFill>
                  <a:srgbClr val="002060"/>
                </a:solidFill>
              </a:rPr>
            </a:br>
            <a:r>
              <a:rPr lang="pl-PL" sz="2700" b="1" dirty="0">
                <a:solidFill>
                  <a:srgbClr val="002060"/>
                </a:solidFill>
              </a:rPr>
              <a:t/>
            </a:r>
            <a:br>
              <a:rPr lang="pl-PL" sz="2700" b="1" dirty="0">
                <a:solidFill>
                  <a:srgbClr val="002060"/>
                </a:solidFill>
              </a:rPr>
            </a:br>
            <a:r>
              <a:rPr lang="pl-PL" sz="2700" b="1" dirty="0">
                <a:solidFill>
                  <a:srgbClr val="002060"/>
                </a:solidFill>
              </a:rPr>
              <a:t/>
            </a:r>
            <a:br>
              <a:rPr lang="pl-PL" sz="2700" b="1" dirty="0">
                <a:solidFill>
                  <a:srgbClr val="002060"/>
                </a:solidFill>
              </a:rPr>
            </a:br>
            <a:r>
              <a:rPr lang="pl-PL" sz="2200" b="1" dirty="0">
                <a:solidFill>
                  <a:srgbClr val="002060"/>
                </a:solidFill>
              </a:rPr>
              <a:t>Mstów, 28 czerwca 2019 rok</a:t>
            </a:r>
            <a:r>
              <a:rPr lang="pl-PL" sz="2700" dirty="0">
                <a:solidFill>
                  <a:srgbClr val="002060"/>
                </a:solidFill>
              </a:rPr>
              <a:t/>
            </a:r>
            <a:br>
              <a:rPr lang="pl-PL" sz="2700" dirty="0">
                <a:solidFill>
                  <a:srgbClr val="002060"/>
                </a:solidFill>
              </a:rPr>
            </a:b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03500" y="161899"/>
            <a:ext cx="9588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Pilotażowy program „Aktywny samorząd” w 2019 roku </a:t>
            </a:r>
            <a:br>
              <a:rPr lang="pl-PL" altLang="pl-PL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</a:br>
            <a:r>
              <a:rPr lang="pl-PL" altLang="pl-PL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– realizowane formy wsparcia  </a:t>
            </a:r>
            <a:r>
              <a:rPr lang="pl-PL" altLang="pl-PL" sz="2000" dirty="0">
                <a:solidFill>
                  <a:srgbClr val="003366"/>
                </a:solidFill>
                <a:latin typeface="+mj-lt"/>
                <a:cs typeface="Arial" charset="0"/>
              </a:rPr>
              <a:t>(1</a:t>
            </a:r>
            <a:r>
              <a:rPr lang="pl-PL" sz="2000" dirty="0">
                <a:solidFill>
                  <a:srgbClr val="002060"/>
                </a:solidFill>
                <a:latin typeface="+mj-lt"/>
              </a:rPr>
              <a:t>5 z 17-tu zadań przewidzianych w programie)</a:t>
            </a:r>
            <a:endParaRPr lang="pl-PL" sz="20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6700" y="1171757"/>
            <a:ext cx="11722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rgbClr val="002060"/>
                </a:solidFill>
                <a:latin typeface="+mj-lt"/>
              </a:rPr>
              <a:t>Moduł I – likwidacja barier utrudniających aktywizację społeczną i zawodową, w tym:</a:t>
            </a:r>
          </a:p>
          <a:p>
            <a:r>
              <a:rPr lang="pl-PL" sz="2000" dirty="0">
                <a:solidFill>
                  <a:srgbClr val="002060"/>
                </a:solidFill>
                <a:latin typeface="+mj-lt"/>
              </a:rPr>
              <a:t>      </a:t>
            </a:r>
            <a:r>
              <a:rPr lang="pl-PL" sz="2000" b="1" dirty="0">
                <a:solidFill>
                  <a:srgbClr val="002060"/>
                </a:solidFill>
                <a:latin typeface="+mj-lt"/>
              </a:rPr>
              <a:t>Obszar A</a:t>
            </a:r>
            <a:r>
              <a:rPr lang="pl-PL" sz="2000" dirty="0">
                <a:solidFill>
                  <a:srgbClr val="002060"/>
                </a:solidFill>
                <a:latin typeface="+mj-lt"/>
              </a:rPr>
              <a:t> – likwidacja bariery transportowej: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Zadanie 1: pomoc w zakupie i montażu oprzyrządowania do posiadanego samochodu </a:t>
            </a:r>
            <a:br>
              <a:rPr lang="pl-PL" sz="2000" dirty="0">
                <a:solidFill>
                  <a:srgbClr val="002060"/>
                </a:solidFill>
                <a:latin typeface="+mj-lt"/>
              </a:rPr>
            </a:br>
            <a:r>
              <a:rPr lang="pl-PL" sz="2000" dirty="0">
                <a:solidFill>
                  <a:srgbClr val="002060"/>
                </a:solidFill>
                <a:latin typeface="+mj-lt"/>
              </a:rPr>
              <a:t>(osoby z dysfunkcją ruchu)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Zadanie 2: pomoc w uzyskaniu prawa jazdy (osoby z dysfunkcją ruchu)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C00000"/>
                </a:solidFill>
                <a:latin typeface="+mj-lt"/>
              </a:rPr>
              <a:t>Zadanie 3: pomoc w uzyskaniu prawa jazdy (osoby z dysfunkcją słuchu)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C00000"/>
                </a:solidFill>
                <a:latin typeface="+mj-lt"/>
              </a:rPr>
              <a:t>Zadanie 4: pomoc w zakupie i montażu oprzyrządowania do posiadanego samochodu </a:t>
            </a:r>
            <a:br>
              <a:rPr lang="pl-PL" sz="2000" dirty="0">
                <a:solidFill>
                  <a:srgbClr val="C00000"/>
                </a:solidFill>
                <a:latin typeface="+mj-lt"/>
              </a:rPr>
            </a:br>
            <a:r>
              <a:rPr lang="pl-PL" sz="2000" dirty="0">
                <a:solidFill>
                  <a:srgbClr val="C00000"/>
                </a:solidFill>
                <a:latin typeface="+mj-lt"/>
              </a:rPr>
              <a:t>(osoby z dysfunkcją słuchu)</a:t>
            </a:r>
          </a:p>
          <a:p>
            <a:r>
              <a:rPr lang="pl-PL" sz="2000" dirty="0">
                <a:solidFill>
                  <a:srgbClr val="002060"/>
                </a:solidFill>
                <a:latin typeface="+mj-lt"/>
              </a:rPr>
              <a:t>      </a:t>
            </a:r>
            <a:r>
              <a:rPr lang="pl-PL" sz="2000" b="1" dirty="0">
                <a:solidFill>
                  <a:srgbClr val="002060"/>
                </a:solidFill>
                <a:latin typeface="+mj-lt"/>
              </a:rPr>
              <a:t>Obszar B</a:t>
            </a:r>
            <a:r>
              <a:rPr lang="pl-PL" sz="2000" dirty="0">
                <a:solidFill>
                  <a:srgbClr val="002060"/>
                </a:solidFill>
                <a:latin typeface="+mj-lt"/>
              </a:rPr>
              <a:t> – likwidacja barier w dostępie do uczestniczenia w społeczeństwie informacyjnym: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Zadanie 1: pomoc w zakupie sprzętu elektronicznego lub jego elementów oraz oprogramowania (osoby z dysfunkcją wzroku – stopień znaczny i dzieci oraz osoby z dysfunkcją obu rąk)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Zadanie 2: dofinansowanie szkoleń w zakresie obsługi nabytego w ramach programu sprzętu elektronicznego i oprogramowania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C00000"/>
                </a:solidFill>
                <a:latin typeface="+mj-lt"/>
              </a:rPr>
              <a:t>Zadanie 3: pomoc w zakupie sprzętu elektronicznego lub jego elementów oraz oprogramowania (osoby z dysfunkcją wzroku – stopień umiarkowany)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C00000"/>
                </a:solidFill>
                <a:latin typeface="+mj-lt"/>
              </a:rPr>
              <a:t>Zadanie 4: pomoc w zakupie sprzętu elektronicznego lub jego elementów oraz oprogramowania (osoby z dysfunkcją słuchu)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C00000"/>
                </a:solidFill>
                <a:latin typeface="+mj-lt"/>
              </a:rPr>
              <a:t>Zadanie 5: utrzymanie sprawności technicznej posiadanego sprzętu elektronicznego </a:t>
            </a:r>
          </a:p>
        </p:txBody>
      </p:sp>
    </p:spTree>
    <p:extLst>
      <p:ext uri="{BB962C8B-B14F-4D97-AF65-F5344CB8AC3E}">
        <p14:creationId xmlns:p14="http://schemas.microsoft.com/office/powerpoint/2010/main" val="41336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03500" y="161899"/>
            <a:ext cx="9588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Pilotażowy program „Aktywny samorząd” </a:t>
            </a:r>
            <a:br>
              <a:rPr lang="pl-PL" altLang="pl-PL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</a:br>
            <a:r>
              <a:rPr lang="pl-PL" altLang="pl-PL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– formy wsparcia  realizowane w 2019 roku  </a:t>
            </a:r>
            <a:endParaRPr lang="pl-PL" sz="24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68300" y="1489257"/>
            <a:ext cx="11252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  <a:latin typeface="+mj-lt"/>
              </a:rPr>
              <a:t>		     </a:t>
            </a:r>
            <a:r>
              <a:rPr lang="pl-PL" sz="2000" b="1" dirty="0">
                <a:solidFill>
                  <a:srgbClr val="002060"/>
                </a:solidFill>
                <a:latin typeface="+mj-lt"/>
              </a:rPr>
              <a:t>Obszar C</a:t>
            </a:r>
            <a:r>
              <a:rPr lang="pl-PL" sz="2000" dirty="0">
                <a:solidFill>
                  <a:srgbClr val="002060"/>
                </a:solidFill>
                <a:latin typeface="+mj-lt"/>
              </a:rPr>
              <a:t> – likwidacja barier w poruszaniu się:</a:t>
            </a:r>
          </a:p>
          <a:p>
            <a:endParaRPr lang="pl-PL" sz="2000" dirty="0">
              <a:solidFill>
                <a:srgbClr val="002060"/>
              </a:solidFill>
              <a:latin typeface="+mj-lt"/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Zadanie 2: pomoc w utrzymaniu sprawności technicznej posiadanego skutera/wózka inwalidzkiego o napędzie elektrycznym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Zadanie 3: pomoc w zakupie protezy kończyny, w której zastosowano nowoczesne rozwiązania techniczne, tj. protezy co najmniej na III poziomie jakości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Zadanie 4: pomoc w utrzymaniu sprawności technicznej posiadanej protezy kończyny, w której zastosowano nowoczesne rozwiązania techniczne (co najmniej na III poziomie jakości)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C00000"/>
                </a:solidFill>
                <a:latin typeface="+mj-lt"/>
              </a:rPr>
              <a:t>Zadanie 5: pomoc w zakupie skutera inwalidzkiego o napędzie elektrycznym lub oprzyrządowania elektrycznego do wózka ręcznego</a:t>
            </a:r>
          </a:p>
          <a:p>
            <a:pPr lvl="3"/>
            <a:endParaRPr lang="pl-PL" sz="2000" dirty="0">
              <a:solidFill>
                <a:srgbClr val="002060"/>
              </a:solidFill>
              <a:latin typeface="+mj-lt"/>
            </a:endParaRPr>
          </a:p>
          <a:p>
            <a:pPr lvl="3"/>
            <a:r>
              <a:rPr lang="pl-PL" sz="2000" b="1" dirty="0">
                <a:solidFill>
                  <a:srgbClr val="002060"/>
                </a:solidFill>
                <a:latin typeface="+mj-lt"/>
              </a:rPr>
              <a:t>Obszar D </a:t>
            </a:r>
            <a:r>
              <a:rPr lang="pl-PL" sz="2000" dirty="0">
                <a:solidFill>
                  <a:srgbClr val="002060"/>
                </a:solidFill>
                <a:latin typeface="+mj-lt"/>
              </a:rPr>
              <a:t>– pomoc w utrzymaniu aktywności zawodowej poprzez zapewnienie opieki dla osoby zależnej</a:t>
            </a:r>
          </a:p>
          <a:p>
            <a:pPr lvl="3"/>
            <a:endParaRPr lang="pl-PL" sz="2000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rgbClr val="002060"/>
                </a:solidFill>
                <a:latin typeface="+mj-lt"/>
              </a:rPr>
              <a:t>Moduł II – pomoc w uzyskaniu wykształcenia na poziomie wyższym.</a:t>
            </a:r>
          </a:p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27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463800" y="463785"/>
            <a:ext cx="952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Pilotażowy program „Aktywny samorząd” </a:t>
            </a:r>
          </a:p>
          <a:p>
            <a:r>
              <a:rPr lang="pl-PL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ZMIANY  </a:t>
            </a:r>
            <a:r>
              <a:rPr lang="pl-PL" b="1" dirty="0">
                <a:solidFill>
                  <a:srgbClr val="003366"/>
                </a:solidFill>
                <a:latin typeface="+mj-lt"/>
                <a:cs typeface="Arial" charset="0"/>
              </a:rPr>
              <a:t>- definicje pojęć</a:t>
            </a:r>
          </a:p>
        </p:txBody>
      </p:sp>
      <p:sp>
        <p:nvSpPr>
          <p:cNvPr id="2" name="Prostokąt 1"/>
          <p:cNvSpPr/>
          <p:nvPr/>
        </p:nvSpPr>
        <p:spPr>
          <a:xfrm>
            <a:off x="246584" y="1632119"/>
            <a:ext cx="1157924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002060"/>
              </a:solidFill>
              <a:latin typeface="+mj-l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6F737C4-608F-4CC6-8C45-78D854B1FF1A}"/>
              </a:ext>
            </a:extLst>
          </p:cNvPr>
          <p:cNvSpPr/>
          <p:nvPr/>
        </p:nvSpPr>
        <p:spPr>
          <a:xfrm>
            <a:off x="-47988" y="1568434"/>
            <a:ext cx="579827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oprzyrządowanie elektryczne do wózka ręcznego (w przypadku Obszaru C Zadanie 5)</a:t>
            </a:r>
            <a:r>
              <a:rPr lang="pl-PL" sz="2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kern="100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endParaRPr lang="pl-PL" sz="2000" dirty="0">
              <a:solidFill>
                <a:srgbClr val="002060"/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endParaRPr lang="pl-PL" sz="2000" dirty="0">
              <a:solidFill>
                <a:srgbClr val="002060"/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endParaRPr lang="pl-PL" sz="2000" dirty="0">
              <a:solidFill>
                <a:srgbClr val="002060"/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000" b="1" kern="1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oprzyrządowanie samochodu</a:t>
            </a:r>
            <a:r>
              <a:rPr lang="pl-PL" sz="2000" kern="1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(w przypadku Obszaru A Zadanie 4 – dla osób z dysfunkcją słuchu)</a:t>
            </a:r>
            <a:endParaRPr lang="pl-PL" sz="2000" u="sng" dirty="0">
              <a:solidFill>
                <a:srgbClr val="002060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459F1CB2-59F4-4F27-A038-E520F750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4" y="2368349"/>
            <a:ext cx="2132296" cy="134949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AE1483C-5079-41AC-93E6-CA8C788A5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43" y="4353812"/>
            <a:ext cx="1331313" cy="994190"/>
          </a:xfrm>
          <a:prstGeom prst="rect">
            <a:avLst/>
          </a:prstGeom>
        </p:spPr>
      </p:pic>
      <p:pic>
        <p:nvPicPr>
          <p:cNvPr id="213" name="Obraz 212">
            <a:extLst>
              <a:ext uri="{FF2B5EF4-FFF2-40B4-BE49-F238E27FC236}">
                <a16:creationId xmlns:a16="http://schemas.microsoft.com/office/drawing/2014/main" xmlns="" id="{FE31BEF5-A7BB-40F3-9E2C-5788EB49A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454073"/>
            <a:ext cx="901064" cy="1028185"/>
          </a:xfrm>
          <a:prstGeom prst="rect">
            <a:avLst/>
          </a:prstGeom>
        </p:spPr>
      </p:pic>
      <p:pic>
        <p:nvPicPr>
          <p:cNvPr id="217" name="Obraz 216">
            <a:extLst>
              <a:ext uri="{FF2B5EF4-FFF2-40B4-BE49-F238E27FC236}">
                <a16:creationId xmlns:a16="http://schemas.microsoft.com/office/drawing/2014/main" xmlns="" id="{C257BDB5-C2CF-4B35-BB84-1B4CCCB43F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38" y="5377134"/>
            <a:ext cx="2392923" cy="134252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D3421E45-4552-4C81-9A2D-FDEBB247E48B}"/>
              </a:ext>
            </a:extLst>
          </p:cNvPr>
          <p:cNvSpPr/>
          <p:nvPr/>
        </p:nvSpPr>
        <p:spPr>
          <a:xfrm>
            <a:off x="6652753" y="1642216"/>
            <a:ext cx="53360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2060"/>
                </a:solidFill>
                <a:latin typeface="+mj-lt"/>
              </a:rPr>
              <a:t>Komunikatory i oznaczenia tekstowe </a:t>
            </a:r>
            <a:r>
              <a:rPr lang="pl-PL" sz="1600" dirty="0">
                <a:solidFill>
                  <a:srgbClr val="002060"/>
                </a:solidFill>
                <a:latin typeface="+mj-lt"/>
              </a:rPr>
              <a:t>(informacje o korkach i utrudnieniach, tablice zmienno-znakowe, tablice informacyjne, itp.)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2060"/>
                </a:solidFill>
                <a:latin typeface="+mj-lt"/>
              </a:rPr>
              <a:t>Odpowiednie oświetlenie twarzy pasażera </a:t>
            </a:r>
            <a:r>
              <a:rPr lang="pl-PL" sz="1600" dirty="0">
                <a:solidFill>
                  <a:srgbClr val="002060"/>
                </a:solidFill>
                <a:latin typeface="+mj-lt"/>
              </a:rPr>
              <a:t>(umożliwia czytanie z ruchu ust)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2060"/>
                </a:solidFill>
                <a:latin typeface="+mj-lt"/>
              </a:rPr>
              <a:t>Telefony z możliwością rozmów tekstowych </a:t>
            </a:r>
            <a:r>
              <a:rPr lang="pl-PL" sz="1600" dirty="0">
                <a:solidFill>
                  <a:srgbClr val="002060"/>
                </a:solidFill>
                <a:latin typeface="+mj-lt"/>
              </a:rPr>
              <a:t>(awaria, wypadek itp.)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2060"/>
                </a:solidFill>
                <a:latin typeface="+mj-lt"/>
              </a:rPr>
              <a:t>Aplikacje</a:t>
            </a:r>
            <a:r>
              <a:rPr lang="pl-PL" sz="1600" dirty="0">
                <a:solidFill>
                  <a:srgbClr val="002060"/>
                </a:solidFill>
                <a:latin typeface="+mj-lt"/>
              </a:rPr>
              <a:t> pomagające w prosty sposób porozumiewać się z pasażerami poprzez wiadomości tekstowe (np. Ubera)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2060"/>
                </a:solidFill>
                <a:latin typeface="+mj-lt"/>
              </a:rPr>
              <a:t>Zewnętrzny sygnał dźwiękowy </a:t>
            </a:r>
            <a:r>
              <a:rPr lang="pl-PL" sz="1600" dirty="0">
                <a:solidFill>
                  <a:srgbClr val="002060"/>
                </a:solidFill>
                <a:latin typeface="+mj-lt"/>
              </a:rPr>
              <a:t>pochodzący od auta jadącego na sygnale elektronicznie przetwarzany na obraz graficzny umieszczony na kokpicie pojazdu w formie </a:t>
            </a:r>
            <a:r>
              <a:rPr lang="pl-PL" sz="1600" b="1" dirty="0">
                <a:solidFill>
                  <a:srgbClr val="002060"/>
                </a:solidFill>
                <a:latin typeface="+mj-lt"/>
              </a:rPr>
              <a:t>wskaźnika optycznego</a:t>
            </a:r>
            <a:r>
              <a:rPr lang="pl-PL" sz="1600" dirty="0">
                <a:solidFill>
                  <a:srgbClr val="002060"/>
                </a:solidFill>
                <a:latin typeface="+mj-lt"/>
              </a:rPr>
              <a:t>. Wskaźnik może nawet precyzyjnie pokazywać kierunek skąd sygnał dochodzi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733652BA-54C2-4307-96CF-96866976C7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66" y="5307877"/>
            <a:ext cx="2337563" cy="13161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AB4D0909-37D7-4504-BEA5-72E23C2E6C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91" y="2059303"/>
            <a:ext cx="2554611" cy="14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585" y="198474"/>
            <a:ext cx="11183147" cy="5884826"/>
          </a:xfrm>
        </p:spPr>
        <p:txBody>
          <a:bodyPr>
            <a:normAutofit fontScale="90000"/>
          </a:bodyPr>
          <a:lstStyle/>
          <a:p>
            <a:r>
              <a:rPr lang="pl-PL" altLang="pl-PL" sz="3100" b="1" dirty="0">
                <a:solidFill>
                  <a:srgbClr val="48A23F"/>
                </a:solidFill>
                <a:latin typeface="+mn-lt"/>
              </a:rPr>
              <a:t>    </a:t>
            </a:r>
            <a:br>
              <a:rPr lang="pl-PL" altLang="pl-PL" sz="3100" b="1" dirty="0">
                <a:solidFill>
                  <a:srgbClr val="48A23F"/>
                </a:solidFill>
                <a:latin typeface="+mn-lt"/>
              </a:rPr>
            </a:br>
            <a:r>
              <a:rPr lang="pl-PL" altLang="pl-PL" sz="3100" b="1" dirty="0">
                <a:solidFill>
                  <a:srgbClr val="48A23F"/>
                </a:solidFill>
                <a:latin typeface="+mn-lt"/>
              </a:rPr>
              <a:t>         </a:t>
            </a:r>
            <a:br>
              <a:rPr lang="pl-PL" altLang="pl-PL" sz="3100" b="1" dirty="0">
                <a:solidFill>
                  <a:srgbClr val="48A23F"/>
                </a:solidFill>
                <a:latin typeface="+mn-lt"/>
              </a:rPr>
            </a:br>
            <a:r>
              <a:rPr lang="pl-PL" altLang="pl-PL" sz="3100" b="1" dirty="0">
                <a:solidFill>
                  <a:srgbClr val="48A23F"/>
                </a:solidFill>
                <a:latin typeface="+mn-lt"/>
              </a:rPr>
              <a:t>                       </a:t>
            </a:r>
            <a:r>
              <a:rPr lang="pl-PL" altLang="pl-PL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Pilotażowy program „Aktywny samorząd” </a:t>
            </a:r>
            <a:br>
              <a:rPr lang="pl-PL" altLang="pl-PL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altLang="pl-PL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             </a:t>
            </a:r>
            <a:r>
              <a:rPr lang="pl-PL" altLang="pl-PL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na formy wsparcia  realizowane w 2019 roku 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altLang="pl-PL" sz="3100" b="1" dirty="0">
                <a:solidFill>
                  <a:srgbClr val="48A23F"/>
                </a:solidFill>
                <a:latin typeface="+mn-lt"/>
              </a:rPr>
              <a:t> </a:t>
            </a:r>
            <a:br>
              <a:rPr lang="pl-PL" altLang="pl-PL" sz="3100" b="1" dirty="0">
                <a:solidFill>
                  <a:srgbClr val="48A23F"/>
                </a:solidFill>
                <a:latin typeface="+mn-lt"/>
              </a:rPr>
            </a:br>
            <a:r>
              <a:rPr lang="pl-PL" altLang="pl-PL" sz="3100" b="1" dirty="0">
                <a:solidFill>
                  <a:srgbClr val="48A23F"/>
                </a:solidFill>
                <a:latin typeface="+mn-lt"/>
              </a:rPr>
              <a:t>                    </a:t>
            </a:r>
            <a:r>
              <a:rPr lang="pl-PL" sz="2800" dirty="0">
                <a:latin typeface="+mn-lt"/>
              </a:rPr>
              <a:t>Łączna kwota środków na dofinansowanie w ramach Programu</a:t>
            </a:r>
            <a:r>
              <a:rPr lang="pl-PL" sz="2800" b="1" dirty="0">
                <a:latin typeface="+mn-lt"/>
              </a:rPr>
              <a:t>, </a:t>
            </a:r>
            <a:br>
              <a:rPr lang="pl-PL" sz="2800" b="1" dirty="0">
                <a:latin typeface="+mn-lt"/>
              </a:rPr>
            </a:br>
            <a:r>
              <a:rPr lang="pl-PL" sz="2800" b="1" dirty="0">
                <a:latin typeface="+mn-lt"/>
              </a:rPr>
              <a:t>                                                                  wynosiła:                                                 </a:t>
            </a:r>
            <a:r>
              <a:rPr lang="pl-PL" sz="2800" dirty="0">
                <a:latin typeface="+mn-lt"/>
              </a:rPr>
              <a:t/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                                                            </a:t>
            </a:r>
            <a:r>
              <a:rPr lang="pl-PL" sz="2800" b="1" dirty="0">
                <a:solidFill>
                  <a:srgbClr val="FF0000"/>
                </a:solidFill>
                <a:latin typeface="+mn-lt"/>
              </a:rPr>
              <a:t>10 776 481,00 zł  </a:t>
            </a:r>
            <a:br>
              <a:rPr lang="pl-PL" sz="2800" b="1" dirty="0">
                <a:solidFill>
                  <a:srgbClr val="FF0000"/>
                </a:solidFill>
                <a:latin typeface="+mn-lt"/>
              </a:rPr>
            </a:br>
            <a:r>
              <a:rPr lang="pl-PL" sz="2200" b="1" dirty="0"/>
              <a:t>W tym:</a:t>
            </a:r>
            <a:br>
              <a:rPr lang="pl-PL" sz="2200" b="1" dirty="0"/>
            </a:br>
            <a:r>
              <a:rPr lang="pl-PL" sz="2200" dirty="0">
                <a:solidFill>
                  <a:srgbClr val="0070C0"/>
                </a:solidFill>
              </a:rPr>
              <a:t>Moduł I </a:t>
            </a:r>
            <a:r>
              <a:rPr lang="pl-PL" sz="2200" dirty="0"/>
              <a:t>    </a:t>
            </a:r>
            <a:r>
              <a:rPr lang="pl-PL" sz="2200" dirty="0">
                <a:solidFill>
                  <a:srgbClr val="FF0000"/>
                </a:solidFill>
              </a:rPr>
              <a:t>-  6 614 190,00 zł</a:t>
            </a:r>
            <a:br>
              <a:rPr lang="pl-PL" sz="2200" dirty="0">
                <a:solidFill>
                  <a:srgbClr val="FF0000"/>
                </a:solidFill>
              </a:rPr>
            </a:br>
            <a:r>
              <a:rPr lang="pl-PL" sz="2200" dirty="0">
                <a:solidFill>
                  <a:srgbClr val="0070C0"/>
                </a:solidFill>
              </a:rPr>
              <a:t>Moduł II    </a:t>
            </a:r>
            <a:r>
              <a:rPr lang="pl-PL" sz="2200" dirty="0">
                <a:solidFill>
                  <a:srgbClr val="FF0000"/>
                </a:solidFill>
              </a:rPr>
              <a:t>- </a:t>
            </a:r>
            <a:r>
              <a:rPr lang="pl-PL" sz="2200" dirty="0"/>
              <a:t> </a:t>
            </a:r>
            <a:r>
              <a:rPr lang="pl-PL" sz="2200" dirty="0">
                <a:solidFill>
                  <a:srgbClr val="FF0000"/>
                </a:solidFill>
              </a:rPr>
              <a:t>3 473 588,00 zł </a:t>
            </a:r>
            <a:br>
              <a:rPr lang="pl-PL" sz="2200" dirty="0">
                <a:solidFill>
                  <a:srgbClr val="FF0000"/>
                </a:solidFill>
              </a:rPr>
            </a:br>
            <a:r>
              <a:rPr lang="pl-PL" sz="2200" dirty="0">
                <a:solidFill>
                  <a:srgbClr val="0070C0"/>
                </a:solidFill>
              </a:rPr>
              <a:t>Eksperci    </a:t>
            </a:r>
            <a:r>
              <a:rPr lang="pl-PL" sz="2200" dirty="0">
                <a:solidFill>
                  <a:srgbClr val="FF0000"/>
                </a:solidFill>
              </a:rPr>
              <a:t>-          3 300,00</a:t>
            </a:r>
            <a:r>
              <a:rPr lang="pl-PL" sz="2200" dirty="0"/>
              <a:t> </a:t>
            </a:r>
            <a:r>
              <a:rPr lang="pl-PL" sz="2200" dirty="0">
                <a:solidFill>
                  <a:srgbClr val="FF0000"/>
                </a:solidFill>
              </a:rPr>
              <a:t>zł </a:t>
            </a:r>
            <a:br>
              <a:rPr lang="pl-PL" sz="2200" dirty="0">
                <a:solidFill>
                  <a:srgbClr val="FF0000"/>
                </a:solidFill>
              </a:rPr>
            </a:br>
            <a:r>
              <a:rPr lang="pl-PL" sz="2200" dirty="0">
                <a:solidFill>
                  <a:srgbClr val="0070C0"/>
                </a:solidFill>
              </a:rPr>
              <a:t>Obsługa</a:t>
            </a:r>
            <a:r>
              <a:rPr lang="pl-PL" sz="2200" dirty="0">
                <a:solidFill>
                  <a:srgbClr val="FF0000"/>
                </a:solidFill>
              </a:rPr>
              <a:t>    -      504 388,00 zł</a:t>
            </a:r>
            <a:br>
              <a:rPr lang="pl-PL" sz="2200" dirty="0">
                <a:solidFill>
                  <a:srgbClr val="FF0000"/>
                </a:solidFill>
              </a:rPr>
            </a:br>
            <a:r>
              <a:rPr lang="pl-PL" sz="2200" dirty="0">
                <a:solidFill>
                  <a:srgbClr val="0070C0"/>
                </a:solidFill>
              </a:rPr>
              <a:t>Promocja</a:t>
            </a:r>
            <a:r>
              <a:rPr lang="pl-PL" sz="2200" dirty="0">
                <a:solidFill>
                  <a:srgbClr val="FF0000"/>
                </a:solidFill>
              </a:rPr>
              <a:t>  -     100 877,00 zł </a:t>
            </a:r>
            <a:r>
              <a:rPr lang="pl-PL" sz="2200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2200" dirty="0">
                <a:solidFill>
                  <a:srgbClr val="FF0000"/>
                </a:solidFill>
                <a:latin typeface="+mn-lt"/>
              </a:rPr>
            </a:br>
            <a:r>
              <a:rPr lang="pl-PL" sz="2200" dirty="0">
                <a:solidFill>
                  <a:srgbClr val="0070C0"/>
                </a:solidFill>
              </a:rPr>
              <a:t>Ewaluacja</a:t>
            </a:r>
            <a:r>
              <a:rPr lang="pl-PL" sz="2200" dirty="0">
                <a:solidFill>
                  <a:srgbClr val="FF0000"/>
                </a:solidFill>
              </a:rPr>
              <a:t>  -      50 438,00 zł</a:t>
            </a:r>
            <a:r>
              <a:rPr lang="pl-PL" altLang="pl-PL" sz="2200" b="1" dirty="0">
                <a:latin typeface="+mn-lt"/>
              </a:rPr>
              <a:t/>
            </a:r>
            <a:br>
              <a:rPr lang="pl-PL" altLang="pl-PL" sz="2200" b="1" dirty="0">
                <a:latin typeface="+mn-lt"/>
              </a:rPr>
            </a:br>
            <a:endParaRPr lang="pl-PL" sz="2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2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52" y="468992"/>
            <a:ext cx="8996706" cy="630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B40AF59-69DE-4918-9F3A-06B79B7605F0}"/>
              </a:ext>
            </a:extLst>
          </p:cNvPr>
          <p:cNvSpPr/>
          <p:nvPr/>
        </p:nvSpPr>
        <p:spPr>
          <a:xfrm>
            <a:off x="197768" y="1740790"/>
            <a:ext cx="5368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rgbClr val="002060"/>
                </a:solidFill>
                <a:latin typeface="+mj-lt"/>
              </a:rPr>
              <a:t>Liczba) beneficjentów w latach 2012-2017 </a:t>
            </a:r>
            <a:br>
              <a:rPr lang="pl-PL" b="1" dirty="0">
                <a:solidFill>
                  <a:srgbClr val="002060"/>
                </a:solidFill>
                <a:latin typeface="+mj-lt"/>
              </a:rPr>
            </a:br>
            <a:r>
              <a:rPr lang="pl-PL" b="1" dirty="0">
                <a:solidFill>
                  <a:srgbClr val="002060"/>
                </a:solidFill>
                <a:latin typeface="+mj-lt"/>
              </a:rPr>
              <a:t>(138.105)</a:t>
            </a:r>
            <a:endParaRPr lang="pl-P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A06C50D-8787-483E-8CCF-64A32CEF9712}"/>
              </a:ext>
            </a:extLst>
          </p:cNvPr>
          <p:cNvSpPr/>
          <p:nvPr/>
        </p:nvSpPr>
        <p:spPr>
          <a:xfrm>
            <a:off x="105714" y="31999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+mj-lt"/>
              </a:rPr>
              <a:t>Kwota wypłacona na zadania w latach 2012-2017 (518.434.457,32 zł)</a:t>
            </a:r>
            <a:endParaRPr lang="pl-PL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69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585" y="1282700"/>
            <a:ext cx="11183147" cy="4800600"/>
          </a:xfrm>
        </p:spPr>
        <p:txBody>
          <a:bodyPr>
            <a:normAutofit fontScale="90000"/>
          </a:bodyPr>
          <a:lstStyle/>
          <a:p>
            <a:pPr algn="l"/>
            <a:r>
              <a:rPr lang="pl-PL" altLang="pl-PL" sz="3100" b="1" dirty="0">
                <a:solidFill>
                  <a:srgbClr val="48A23F"/>
                </a:solidFill>
                <a:latin typeface="+mn-lt"/>
              </a:rPr>
              <a:t>      Obszary programu, które są realizowane w 2019 roku w ramach WRR:</a:t>
            </a:r>
            <a:br>
              <a:rPr lang="pl-PL" altLang="pl-PL" sz="3100" b="1" dirty="0">
                <a:solidFill>
                  <a:srgbClr val="48A23F"/>
                </a:solidFill>
                <a:latin typeface="+mn-lt"/>
              </a:rPr>
            </a:br>
            <a:r>
              <a:rPr lang="pl-PL" altLang="pl-PL" sz="3100" b="1" dirty="0">
                <a:latin typeface="+mn-lt"/>
              </a:rPr>
              <a:t/>
            </a:r>
            <a:br>
              <a:rPr lang="pl-PL" altLang="pl-PL" sz="3100" b="1" dirty="0">
                <a:latin typeface="+mn-lt"/>
              </a:rPr>
            </a:br>
            <a:r>
              <a:rPr lang="pl-PL" altLang="pl-PL" sz="2700" b="1" dirty="0">
                <a:solidFill>
                  <a:srgbClr val="FF0000"/>
                </a:solidFill>
                <a:latin typeface="+mn-lt"/>
              </a:rPr>
              <a:t>obszar B</a:t>
            </a:r>
            <a:r>
              <a:rPr lang="pl-PL" altLang="pl-PL" sz="27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altLang="pl-PL" sz="2700" dirty="0">
                <a:latin typeface="+mn-lt"/>
              </a:rPr>
              <a:t>– </a:t>
            </a:r>
            <a:r>
              <a:rPr lang="pl-PL" altLang="pl-PL" sz="2700" dirty="0">
                <a:solidFill>
                  <a:schemeClr val="tx1"/>
                </a:solidFill>
                <a:latin typeface="+mn-lt"/>
              </a:rPr>
              <a:t>likwidacja barier w urzędach, placówkach edukacyjnych lub środowiskowych domach samopomocy w zakresie umożliwienia osobom niepełnosprawnym poruszania się i komunikowania;</a:t>
            </a:r>
            <a:br>
              <a:rPr lang="pl-PL" altLang="pl-PL" sz="2700" dirty="0">
                <a:solidFill>
                  <a:schemeClr val="tx1"/>
                </a:solidFill>
                <a:latin typeface="+mn-lt"/>
              </a:rPr>
            </a:br>
            <a:r>
              <a:rPr lang="pl-PL" altLang="pl-PL" sz="2700" b="1" dirty="0">
                <a:solidFill>
                  <a:srgbClr val="FF0000"/>
                </a:solidFill>
                <a:latin typeface="+mn-lt"/>
              </a:rPr>
              <a:t>obszar C</a:t>
            </a:r>
            <a:r>
              <a:rPr lang="pl-PL" altLang="pl-PL" sz="27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altLang="pl-PL" sz="2700" dirty="0">
                <a:latin typeface="+mn-lt"/>
              </a:rPr>
              <a:t>– </a:t>
            </a:r>
            <a:r>
              <a:rPr lang="pl-PL" altLang="pl-PL" sz="2700" dirty="0">
                <a:solidFill>
                  <a:schemeClr val="tx1"/>
                </a:solidFill>
                <a:latin typeface="+mn-lt"/>
              </a:rPr>
              <a:t>tworzenie spółdzielni socjalnych osób prawnych;</a:t>
            </a:r>
            <a:br>
              <a:rPr lang="pl-PL" altLang="pl-PL" sz="2700" dirty="0">
                <a:solidFill>
                  <a:schemeClr val="tx1"/>
                </a:solidFill>
                <a:latin typeface="+mn-lt"/>
              </a:rPr>
            </a:br>
            <a:r>
              <a:rPr lang="pl-PL" altLang="pl-PL" sz="2700" b="1" dirty="0">
                <a:solidFill>
                  <a:srgbClr val="FF0000"/>
                </a:solidFill>
                <a:latin typeface="+mn-lt"/>
              </a:rPr>
              <a:t>obszar D</a:t>
            </a:r>
            <a:r>
              <a:rPr lang="pl-PL" altLang="pl-PL" sz="27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altLang="pl-PL" sz="2700" dirty="0">
                <a:latin typeface="+mn-lt"/>
              </a:rPr>
              <a:t>– </a:t>
            </a:r>
            <a:r>
              <a:rPr lang="pl-PL" altLang="pl-PL" sz="2700" dirty="0">
                <a:solidFill>
                  <a:schemeClr val="tx1"/>
                </a:solidFill>
                <a:latin typeface="+mn-lt"/>
              </a:rPr>
              <a:t>likwidacja barier transportowych;</a:t>
            </a:r>
            <a:br>
              <a:rPr lang="pl-PL" altLang="pl-PL" sz="2700" dirty="0">
                <a:solidFill>
                  <a:schemeClr val="tx1"/>
                </a:solidFill>
                <a:latin typeface="+mn-lt"/>
              </a:rPr>
            </a:br>
            <a:r>
              <a:rPr lang="pl-PL" altLang="pl-PL" sz="2700" b="1" dirty="0">
                <a:solidFill>
                  <a:srgbClr val="FF0000"/>
                </a:solidFill>
                <a:latin typeface="+mn-lt"/>
              </a:rPr>
              <a:t>obszar E</a:t>
            </a:r>
            <a:r>
              <a:rPr lang="pl-PL" altLang="pl-PL" sz="2700" dirty="0">
                <a:latin typeface="+mn-lt"/>
              </a:rPr>
              <a:t> – </a:t>
            </a:r>
            <a:r>
              <a:rPr lang="pl-PL" altLang="pl-PL" sz="2700" dirty="0">
                <a:solidFill>
                  <a:schemeClr val="tx1"/>
                </a:solidFill>
                <a:latin typeface="+mn-lt"/>
              </a:rPr>
              <a:t>dofinansowanie wymaganego wkładu własnego w projektach dotyczących aktywizacji i/lub integracji osób niepełnosprawnych;</a:t>
            </a:r>
            <a:br>
              <a:rPr lang="pl-PL" altLang="pl-PL" sz="2700" dirty="0">
                <a:solidFill>
                  <a:schemeClr val="tx1"/>
                </a:solidFill>
                <a:latin typeface="+mn-lt"/>
              </a:rPr>
            </a:br>
            <a:r>
              <a:rPr lang="pl-PL" altLang="pl-PL" sz="2700" b="1" dirty="0">
                <a:solidFill>
                  <a:srgbClr val="FF0000"/>
                </a:solidFill>
                <a:latin typeface="+mn-lt"/>
              </a:rPr>
              <a:t>obszar F </a:t>
            </a:r>
            <a:r>
              <a:rPr lang="pl-PL" altLang="pl-PL" sz="2700" dirty="0">
                <a:solidFill>
                  <a:schemeClr val="tx1"/>
                </a:solidFill>
                <a:latin typeface="+mn-lt"/>
              </a:rPr>
              <a:t>– tworzenie warsztatów terapii zajęciowej;</a:t>
            </a:r>
            <a:br>
              <a:rPr lang="pl-PL" altLang="pl-PL" sz="2700" dirty="0">
                <a:solidFill>
                  <a:schemeClr val="tx1"/>
                </a:solidFill>
                <a:latin typeface="+mn-lt"/>
              </a:rPr>
            </a:br>
            <a:r>
              <a:rPr lang="pl-PL" altLang="pl-PL" sz="2700" b="1" dirty="0">
                <a:solidFill>
                  <a:srgbClr val="FF0000"/>
                </a:solidFill>
                <a:latin typeface="+mn-lt"/>
              </a:rPr>
              <a:t>obszar G</a:t>
            </a:r>
            <a:r>
              <a:rPr lang="pl-PL" altLang="pl-PL" sz="2700" dirty="0">
                <a:latin typeface="+mn-lt"/>
              </a:rPr>
              <a:t> </a:t>
            </a:r>
            <a:r>
              <a:rPr lang="pl-PL" altLang="pl-PL" sz="2700" dirty="0">
                <a:solidFill>
                  <a:schemeClr val="tx1"/>
                </a:solidFill>
                <a:latin typeface="+mn-lt"/>
              </a:rPr>
              <a:t>– skierowanie do powiatów poza algorytmem dodatkowych środków na finansowanie zadań ustawowych dotyczących rehabilitacji zawodowej osób niepełnosprawnych.</a:t>
            </a:r>
            <a:br>
              <a:rPr lang="pl-PL" altLang="pl-PL" sz="2700" dirty="0">
                <a:solidFill>
                  <a:schemeClr val="tx1"/>
                </a:solidFill>
                <a:latin typeface="+mn-lt"/>
              </a:rPr>
            </a:br>
            <a:endParaRPr lang="pl-PL" sz="27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25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585" y="198474"/>
            <a:ext cx="11183147" cy="5884826"/>
          </a:xfrm>
        </p:spPr>
        <p:txBody>
          <a:bodyPr>
            <a:normAutofit fontScale="90000"/>
          </a:bodyPr>
          <a:lstStyle/>
          <a:p>
            <a:r>
              <a:rPr lang="pl-PL" altLang="pl-PL" sz="3100" b="1" dirty="0">
                <a:solidFill>
                  <a:srgbClr val="48A23F"/>
                </a:solidFill>
                <a:latin typeface="+mn-lt"/>
              </a:rPr>
              <a:t>    </a:t>
            </a:r>
            <a:br>
              <a:rPr lang="pl-PL" altLang="pl-PL" sz="3100" b="1" dirty="0">
                <a:solidFill>
                  <a:srgbClr val="48A23F"/>
                </a:solidFill>
                <a:latin typeface="+mn-lt"/>
              </a:rPr>
            </a:br>
            <a:r>
              <a:rPr lang="pl-PL" altLang="pl-PL" sz="3100" b="1" dirty="0">
                <a:solidFill>
                  <a:srgbClr val="48A23F"/>
                </a:solidFill>
                <a:latin typeface="+mn-lt"/>
              </a:rPr>
              <a:t>         </a:t>
            </a:r>
            <a:br>
              <a:rPr lang="pl-PL" altLang="pl-PL" sz="3100" b="1" dirty="0">
                <a:solidFill>
                  <a:srgbClr val="48A23F"/>
                </a:solidFill>
                <a:latin typeface="+mn-lt"/>
              </a:rPr>
            </a:br>
            <a:r>
              <a:rPr lang="pl-PL" altLang="pl-PL" sz="3100" b="1" dirty="0">
                <a:solidFill>
                  <a:srgbClr val="48A23F"/>
                </a:solidFill>
                <a:latin typeface="+mn-lt"/>
              </a:rPr>
              <a:t>    </a:t>
            </a:r>
            <a:r>
              <a:rPr lang="pl-PL" altLang="pl-PL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” </a:t>
            </a:r>
            <a:r>
              <a:rPr lang="pl-PL" altLang="pl-PL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Program Wyrównywanie </a:t>
            </a:r>
            <a:r>
              <a:rPr lang="pl-PL" altLang="pl-PL" sz="40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Róznic</a:t>
            </a:r>
            <a:r>
              <a:rPr lang="pl-PL" altLang="pl-PL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Między Regionami III”</a:t>
            </a:r>
            <a:br>
              <a:rPr lang="pl-PL" altLang="pl-PL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altLang="pl-PL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             </a:t>
            </a:r>
            <a:r>
              <a:rPr lang="pl-PL" altLang="pl-PL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na formy wsparcia  realizowane w 2019 roku 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altLang="pl-PL" sz="3100" b="1" dirty="0">
                <a:solidFill>
                  <a:srgbClr val="48A23F"/>
                </a:solidFill>
                <a:latin typeface="+mn-lt"/>
              </a:rPr>
              <a:t> </a:t>
            </a:r>
            <a:br>
              <a:rPr lang="pl-PL" altLang="pl-PL" sz="3100" b="1" dirty="0">
                <a:solidFill>
                  <a:srgbClr val="48A23F"/>
                </a:solidFill>
                <a:latin typeface="+mn-lt"/>
              </a:rPr>
            </a:br>
            <a:r>
              <a:rPr lang="pl-PL" altLang="pl-PL" sz="3100" b="1" dirty="0">
                <a:solidFill>
                  <a:srgbClr val="48A23F"/>
                </a:solidFill>
                <a:latin typeface="+mn-lt"/>
              </a:rPr>
              <a:t>                    </a:t>
            </a:r>
            <a:r>
              <a:rPr lang="pl-PL" sz="2800" dirty="0">
                <a:latin typeface="+mn-lt"/>
              </a:rPr>
              <a:t>Łączna kwota środków na dofinansowanie w ramach Programu</a:t>
            </a:r>
            <a:r>
              <a:rPr lang="pl-PL" sz="2800" b="1" dirty="0">
                <a:latin typeface="+mn-lt"/>
              </a:rPr>
              <a:t>, </a:t>
            </a:r>
            <a:br>
              <a:rPr lang="pl-PL" sz="2800" b="1" dirty="0">
                <a:latin typeface="+mn-lt"/>
              </a:rPr>
            </a:br>
            <a:r>
              <a:rPr lang="pl-PL" sz="2800" b="1" dirty="0">
                <a:latin typeface="+mn-lt"/>
              </a:rPr>
              <a:t>                                                                  wynosiła:                                                 </a:t>
            </a:r>
            <a:r>
              <a:rPr lang="pl-PL" sz="2800" dirty="0">
                <a:latin typeface="+mn-lt"/>
              </a:rPr>
              <a:t/>
            </a:r>
            <a:br>
              <a:rPr lang="pl-PL" sz="2800" dirty="0">
                <a:latin typeface="+mn-lt"/>
              </a:rPr>
            </a:br>
            <a:r>
              <a:rPr lang="pl-PL" sz="3600" dirty="0">
                <a:latin typeface="+mn-lt"/>
              </a:rPr>
              <a:t>                                           </a:t>
            </a:r>
            <a:r>
              <a:rPr lang="pl-PL" sz="3600" b="1" dirty="0">
                <a:solidFill>
                  <a:srgbClr val="FF0000"/>
                </a:solidFill>
                <a:latin typeface="+mn-lt"/>
              </a:rPr>
              <a:t>2 635 382,99 zł  </a:t>
            </a:r>
            <a:r>
              <a:rPr lang="pl-PL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2800" b="1" dirty="0">
                <a:solidFill>
                  <a:srgbClr val="FF0000"/>
                </a:solidFill>
                <a:latin typeface="+mn-lt"/>
              </a:rPr>
            </a:br>
            <a:r>
              <a:rPr lang="pl-PL" sz="2700" b="1" dirty="0"/>
              <a:t>W tym:</a:t>
            </a:r>
            <a:br>
              <a:rPr lang="pl-PL" sz="2700" b="1" dirty="0"/>
            </a:br>
            <a:r>
              <a:rPr lang="pl-PL" sz="2700" dirty="0">
                <a:solidFill>
                  <a:srgbClr val="0070C0"/>
                </a:solidFill>
              </a:rPr>
              <a:t>Obszar B</a:t>
            </a:r>
            <a:r>
              <a:rPr lang="pl-PL" sz="2700" dirty="0"/>
              <a:t>    </a:t>
            </a:r>
            <a:r>
              <a:rPr lang="pl-PL" sz="2700" dirty="0">
                <a:solidFill>
                  <a:srgbClr val="FF0000"/>
                </a:solidFill>
              </a:rPr>
              <a:t>-     691 796,21 zł </a:t>
            </a:r>
            <a:r>
              <a:rPr lang="pl-PL" sz="2700" dirty="0">
                <a:solidFill>
                  <a:srgbClr val="0070C0"/>
                </a:solidFill>
              </a:rPr>
              <a:t>– 13 projektów</a:t>
            </a:r>
            <a:r>
              <a:rPr lang="pl-PL" sz="2700" dirty="0">
                <a:solidFill>
                  <a:srgbClr val="FF0000"/>
                </a:solidFill>
              </a:rPr>
              <a:t/>
            </a:r>
            <a:br>
              <a:rPr lang="pl-PL" sz="2700" dirty="0">
                <a:solidFill>
                  <a:srgbClr val="FF0000"/>
                </a:solidFill>
              </a:rPr>
            </a:br>
            <a:r>
              <a:rPr lang="pl-PL" sz="2700" dirty="0">
                <a:solidFill>
                  <a:srgbClr val="0070C0"/>
                </a:solidFill>
              </a:rPr>
              <a:t>Obszar D    </a:t>
            </a:r>
            <a:r>
              <a:rPr lang="pl-PL" sz="2700" dirty="0">
                <a:solidFill>
                  <a:srgbClr val="FF0000"/>
                </a:solidFill>
              </a:rPr>
              <a:t>-  1 852 410,44</a:t>
            </a:r>
            <a:r>
              <a:rPr lang="pl-PL" sz="2700" dirty="0"/>
              <a:t> </a:t>
            </a:r>
            <a:r>
              <a:rPr lang="pl-PL" sz="2700" dirty="0">
                <a:solidFill>
                  <a:srgbClr val="FF0000"/>
                </a:solidFill>
              </a:rPr>
              <a:t>zł </a:t>
            </a:r>
            <a:r>
              <a:rPr lang="pl-PL" sz="2700" dirty="0">
                <a:solidFill>
                  <a:srgbClr val="0070C0"/>
                </a:solidFill>
              </a:rPr>
              <a:t>– 18 projektów</a:t>
            </a:r>
            <a:br>
              <a:rPr lang="pl-PL" sz="2700" dirty="0">
                <a:solidFill>
                  <a:srgbClr val="0070C0"/>
                </a:solidFill>
              </a:rPr>
            </a:br>
            <a:r>
              <a:rPr lang="pl-PL" sz="2700" dirty="0">
                <a:solidFill>
                  <a:srgbClr val="0070C0"/>
                </a:solidFill>
              </a:rPr>
              <a:t>Obszar G    -       </a:t>
            </a:r>
            <a:r>
              <a:rPr lang="pl-PL" sz="2700" dirty="0">
                <a:solidFill>
                  <a:srgbClr val="FF0000"/>
                </a:solidFill>
              </a:rPr>
              <a:t>91 176,34 zł </a:t>
            </a:r>
            <a:r>
              <a:rPr lang="pl-PL" sz="2700" dirty="0">
                <a:solidFill>
                  <a:srgbClr val="0070C0"/>
                </a:solidFill>
              </a:rPr>
              <a:t>–    4 projekty</a:t>
            </a:r>
            <a:r>
              <a:rPr lang="pl-PL" sz="2200" dirty="0">
                <a:solidFill>
                  <a:srgbClr val="0070C0"/>
                </a:solidFill>
              </a:rPr>
              <a:t/>
            </a:r>
            <a:br>
              <a:rPr lang="pl-PL" sz="2200" dirty="0">
                <a:solidFill>
                  <a:srgbClr val="0070C0"/>
                </a:solidFill>
              </a:rPr>
            </a:br>
            <a:r>
              <a:rPr lang="pl-PL" altLang="pl-PL" sz="2200" b="1" dirty="0">
                <a:latin typeface="+mn-lt"/>
              </a:rPr>
              <a:t/>
            </a:r>
            <a:br>
              <a:rPr lang="pl-PL" altLang="pl-PL" sz="2200" b="1" dirty="0">
                <a:latin typeface="+mn-lt"/>
              </a:rPr>
            </a:br>
            <a:endParaRPr lang="pl-PL" sz="2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3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808" y="1540565"/>
            <a:ext cx="116309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  <a:latin typeface="+mj-lt"/>
              </a:rPr>
              <a:t>Program DOSTĘPNOŚĆ PLUS </a:t>
            </a:r>
          </a:p>
          <a:p>
            <a:pPr algn="ctr"/>
            <a:endParaRPr lang="pl-PL" sz="2400" b="1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+mj-lt"/>
              </a:rPr>
              <a:t>ma być realizowany w latach 2018-2025. Przyjęte w tym programie rozwiązania zapewnią dostępność architektoniczną, edukacyjną, informacyjną i transportową przestrzeni publicznej. Program „DOSTĘPNOŚĆ PLUS” zakłada dwutorowe zwiększanie dostępności. Pierwszym, strategicznym wymiarem jest trwałe włączenie problematyki dostępności do wszystkich polityk publicznych, do praktyki planowania, realizacji i oceny funkcjonowania państwa. Drugim wymiarem są inwestycje (budowlane, transportowe, technologiczne) m.in. </a:t>
            </a:r>
            <a:br>
              <a:rPr lang="pl-PL" sz="2400" dirty="0">
                <a:solidFill>
                  <a:srgbClr val="002060"/>
                </a:solidFill>
                <a:latin typeface="+mj-lt"/>
              </a:rPr>
            </a:br>
            <a:r>
              <a:rPr lang="pl-PL" sz="2400" dirty="0">
                <a:solidFill>
                  <a:srgbClr val="002060"/>
                </a:solidFill>
                <a:latin typeface="+mj-lt"/>
              </a:rPr>
              <a:t>w istniejące budynki użyteczności publicznej i wielorodzinne zasoby mieszkaniowe, przestrzeń, środki transportu, strony internetowe czy usługi o charakterze powszechnym. </a:t>
            </a:r>
            <a:br>
              <a:rPr lang="pl-PL" sz="2400" dirty="0">
                <a:solidFill>
                  <a:srgbClr val="002060"/>
                </a:solidFill>
                <a:latin typeface="+mj-lt"/>
              </a:rPr>
            </a:br>
            <a:r>
              <a:rPr lang="pl-PL" sz="2400" dirty="0">
                <a:solidFill>
                  <a:srgbClr val="002060"/>
                </a:solidFill>
                <a:latin typeface="+mj-lt"/>
              </a:rPr>
              <a:t>W obu zakresach proponowane wsparcie ze środków PFRON w ramach realizowanych programów wpisuje się w program rządowy.</a:t>
            </a:r>
          </a:p>
        </p:txBody>
      </p:sp>
    </p:spTree>
    <p:extLst>
      <p:ext uri="{BB962C8B-B14F-4D97-AF65-F5344CB8AC3E}">
        <p14:creationId xmlns:p14="http://schemas.microsoft.com/office/powerpoint/2010/main" val="11575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16685" y="1524000"/>
            <a:ext cx="11183147" cy="63341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                     </a:t>
            </a:r>
            <a:r>
              <a:rPr lang="pl-PL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Obszary programów realizowanych </a:t>
            </a:r>
            <a:br>
              <a:rPr lang="pl-PL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         ze środków PFRON wpisujące się w program</a:t>
            </a:r>
            <a:br>
              <a:rPr lang="pl-PL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          „Dostępność plus”</a:t>
            </a:r>
            <a:r>
              <a:rPr lang="pl-PL" sz="40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pl-PL" sz="40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4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4000" b="1" dirty="0">
                <a:solidFill>
                  <a:srgbClr val="FF0000"/>
                </a:solidFill>
                <a:latin typeface="+mn-lt"/>
              </a:rPr>
            </a:br>
            <a:r>
              <a:rPr lang="pl-PL" sz="3200" b="1" dirty="0"/>
              <a:t/>
            </a:r>
            <a:br>
              <a:rPr lang="pl-PL" sz="3200" b="1" dirty="0"/>
            </a:br>
            <a:endParaRPr lang="pl-PL" sz="3200" b="1" dirty="0"/>
          </a:p>
        </p:txBody>
      </p:sp>
      <p:sp>
        <p:nvSpPr>
          <p:cNvPr id="2" name="Prostokąt 1"/>
          <p:cNvSpPr/>
          <p:nvPr/>
        </p:nvSpPr>
        <p:spPr>
          <a:xfrm>
            <a:off x="495300" y="2690338"/>
            <a:ext cx="10515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800" dirty="0"/>
              <a:t>                                                </a:t>
            </a:r>
            <a:endParaRPr lang="pl-PL" altLang="pl-PL" sz="2400" dirty="0"/>
          </a:p>
          <a:p>
            <a:pPr>
              <a:defRPr/>
            </a:pPr>
            <a:endParaRPr lang="pl-PL" altLang="pl-PL" dirty="0"/>
          </a:p>
        </p:txBody>
      </p:sp>
      <p:sp>
        <p:nvSpPr>
          <p:cNvPr id="7" name="Elipsa 6"/>
          <p:cNvSpPr/>
          <p:nvPr/>
        </p:nvSpPr>
        <p:spPr>
          <a:xfrm>
            <a:off x="266978" y="2264205"/>
            <a:ext cx="3350576" cy="1780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               Bariery architektoniczne –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Program wyrównywania różnic między regionami III – obszar B i F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9" name="Elipsa 8"/>
          <p:cNvSpPr/>
          <p:nvPr/>
        </p:nvSpPr>
        <p:spPr>
          <a:xfrm>
            <a:off x="1279271" y="4186238"/>
            <a:ext cx="3864507" cy="25708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bg1"/>
                </a:solidFill>
              </a:rPr>
              <a:t>Bariery transportowe: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1. </a:t>
            </a:r>
            <a:r>
              <a:rPr lang="pl-PL" sz="1600" b="1" dirty="0">
                <a:solidFill>
                  <a:schemeClr val="bg1"/>
                </a:solidFill>
              </a:rPr>
              <a:t>Program wyrównywania różnic między regionami III – obszar D.</a:t>
            </a:r>
          </a:p>
          <a:p>
            <a:r>
              <a:rPr lang="pl-PL" sz="1600" b="1" dirty="0">
                <a:solidFill>
                  <a:schemeClr val="bg1"/>
                </a:solidFill>
              </a:rPr>
              <a:t>2. Pilotażowy program „Aktywny samorząd” 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– obszar A</a:t>
            </a:r>
          </a:p>
          <a:p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3737693" y="2264205"/>
            <a:ext cx="4525279" cy="23645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                     Bariery  </a:t>
            </a:r>
            <a:br>
              <a:rPr lang="pl-PL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 dostępie uczestnictwa w społeczeństwie informatycznym </a:t>
            </a:r>
          </a:p>
          <a:p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Pilotażowy program „Aktywny samorząd” </a:t>
            </a:r>
            <a:br>
              <a:rPr lang="pl-PL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– obszar B</a:t>
            </a:r>
          </a:p>
          <a:p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8383111" y="2429501"/>
            <a:ext cx="3644253" cy="227108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Obszary aktywności zawodowej:</a:t>
            </a:r>
          </a:p>
          <a:p>
            <a:pPr marL="285750" indent="-285750" algn="ctr">
              <a:buFontTx/>
              <a:buChar char="-"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Stabilne zatrudnienie</a:t>
            </a:r>
          </a:p>
          <a:p>
            <a:pPr marL="285750" indent="-285750" algn="ctr">
              <a:buFontTx/>
              <a:buChar char="-"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Aktywny samorząd: Moduł II i obszar C</a:t>
            </a:r>
          </a:p>
        </p:txBody>
      </p:sp>
      <p:sp>
        <p:nvSpPr>
          <p:cNvPr id="12" name="Elipsa 11"/>
          <p:cNvSpPr/>
          <p:nvPr/>
        </p:nvSpPr>
        <p:spPr>
          <a:xfrm>
            <a:off x="6000332" y="4628735"/>
            <a:ext cx="3815281" cy="20590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Obszary aktywności społecznej:</a:t>
            </a:r>
          </a:p>
          <a:p>
            <a:pPr marL="285750" indent="-285750" algn="ctr">
              <a:buFontTx/>
              <a:buChar char="-"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Rehabilitacja 25 Plus</a:t>
            </a:r>
          </a:p>
          <a:p>
            <a:pPr marL="285750" indent="-285750" algn="ctr">
              <a:buFontTx/>
              <a:buChar char="-"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Zajęcia Klubowe WTZ</a:t>
            </a:r>
          </a:p>
        </p:txBody>
      </p:sp>
    </p:spTree>
    <p:extLst>
      <p:ext uri="{BB962C8B-B14F-4D97-AF65-F5344CB8AC3E}">
        <p14:creationId xmlns:p14="http://schemas.microsoft.com/office/powerpoint/2010/main" val="5888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400300" y="161899"/>
            <a:ext cx="9588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Obszary programów realizowanych ze środków PFRON wpisujące się w program „Dostępność plus”</a:t>
            </a:r>
            <a:endParaRPr lang="pl-PL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3384" y="1396999"/>
            <a:ext cx="1166541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  <a:latin typeface="+mj-lt"/>
              </a:rPr>
              <a:t>Obszar barier architektonicznych:</a:t>
            </a:r>
          </a:p>
          <a:p>
            <a:pPr algn="just"/>
            <a:r>
              <a:rPr lang="pl-PL" sz="2800" b="1" dirty="0">
                <a:solidFill>
                  <a:srgbClr val="FF0000"/>
                </a:solidFill>
                <a:latin typeface="+mj-lt"/>
              </a:rPr>
              <a:t>Program Wyrównywania różnic między regionami III:</a:t>
            </a:r>
          </a:p>
          <a:p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2200" b="1" dirty="0">
                <a:solidFill>
                  <a:srgbClr val="FF0000"/>
                </a:solidFill>
                <a:latin typeface="+mj-lt"/>
              </a:rPr>
              <a:t>1. obszar B 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 </a:t>
            </a:r>
            <a:r>
              <a:rPr lang="pl-PL" alt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likwidacja barier w urzędach, placówkach </a:t>
            </a:r>
            <a:br>
              <a:rPr lang="pl-PL" alt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alt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edukacyjnych lub środowiskowych domach samopomocy</a:t>
            </a:r>
            <a:br>
              <a:rPr lang="pl-PL" alt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alt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w zakresie umożliwienia osobom niepełnosprawnym </a:t>
            </a:r>
            <a:br>
              <a:rPr lang="pl-PL" alt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alt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poruszania się i komunikowania</a:t>
            </a:r>
            <a:r>
              <a:rPr lang="pl-PL" altLang="pl-PL" sz="2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</a:t>
            </a:r>
            <a:br>
              <a:rPr lang="pl-PL" altLang="pl-PL" sz="2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altLang="pl-PL" sz="2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</a:t>
            </a:r>
            <a:r>
              <a:rPr lang="pl-PL" alt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Adresatami pomocy są:  powiaty, podmioty prowadzące </a:t>
            </a:r>
          </a:p>
          <a:p>
            <a:r>
              <a:rPr lang="pl-PL" alt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placówki edukacyjne i ŚDS.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r>
              <a:rPr lang="pl-PL" alt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</a:t>
            </a:r>
          </a:p>
          <a:p>
            <a:r>
              <a:rPr lang="pl-PL" alt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</a:t>
            </a:r>
            <a:r>
              <a:rPr lang="pl-PL" altLang="pl-PL" sz="2200" b="1" dirty="0">
                <a:solidFill>
                  <a:srgbClr val="FF0000"/>
                </a:solidFill>
                <a:latin typeface="+mj-lt"/>
              </a:rPr>
              <a:t>2. obszar F </a:t>
            </a:r>
            <a:r>
              <a:rPr lang="pl-PL" alt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– tworzenie warsztatów terapii zajęciowej </a:t>
            </a:r>
            <a:br>
              <a:rPr lang="pl-PL" alt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alt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 w tym między innymi: prace adaptacyjne,</a:t>
            </a:r>
            <a:br>
              <a:rPr lang="pl-PL" alt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alt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 modernizacja lub rozbudowa obiektu.</a:t>
            </a:r>
          </a:p>
          <a:p>
            <a:endParaRPr lang="pl-PL" alt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endParaRPr lang="pl-PL" alt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endParaRPr lang="pl-PL" alt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endParaRPr lang="pl-PL" alt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endParaRPr lang="pl-PL" alt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r>
              <a:rPr lang="pl-PL" alt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br>
              <a:rPr lang="pl-PL" alt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endParaRPr 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9418D1F-795C-4617-B0FE-669C3C371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870017"/>
            <a:ext cx="2141220" cy="177546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B37EF7EE-BD47-45BF-AAFC-09CE1BAF3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10" y="1738706"/>
            <a:ext cx="1899610" cy="208462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ECB79043-8B71-42F1-ABE7-22E42D8B0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6799" y="2578255"/>
            <a:ext cx="2255520" cy="189961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0D5C67CE-5A2A-45F9-925D-E3D1CBC541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10" y="4099560"/>
            <a:ext cx="189961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03500" y="161899"/>
            <a:ext cx="9588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endParaRPr lang="pl-PL" sz="24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endParaRPr lang="pl-PL" sz="24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r>
              <a:rPr lang="pl-PL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Solidarnościowy Fundusz Wsparcia Osób Niepełnosprawnych</a:t>
            </a:r>
            <a:endParaRPr lang="pl-PL" sz="20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6700" y="1171757"/>
            <a:ext cx="117221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/>
          </a:p>
          <a:p>
            <a:endParaRPr lang="pl-PL" sz="2400" b="1" dirty="0"/>
          </a:p>
          <a:p>
            <a:r>
              <a:rPr lang="pl-PL" sz="3200" b="1" dirty="0">
                <a:solidFill>
                  <a:srgbClr val="FF0000"/>
                </a:solidFill>
              </a:rPr>
              <a:t>Cel Funduszu:</a:t>
            </a:r>
            <a:endParaRPr lang="pl-PL" sz="3200" dirty="0">
              <a:solidFill>
                <a:srgbClr val="FF0000"/>
              </a:solidFill>
            </a:endParaRPr>
          </a:p>
          <a:p>
            <a:r>
              <a:rPr lang="pl-PL" sz="2400" dirty="0"/>
              <a:t>wsparcie społeczne, zawodowe lub zdrowotne osób niepełnosprawnych. Fundusz jest państwowym funduszem celowym, którego dysponentem jest minister właściwy do spraw zabezpieczenia społecznego. </a:t>
            </a:r>
            <a:endParaRPr lang="pl-PL" sz="2400" dirty="0">
              <a:solidFill>
                <a:srgbClr val="002060"/>
              </a:solidFill>
              <a:latin typeface="+mj-lt"/>
            </a:endParaRPr>
          </a:p>
          <a:p>
            <a:endParaRPr lang="pl-PL" sz="2000" dirty="0"/>
          </a:p>
          <a:p>
            <a:r>
              <a:rPr lang="pl-PL" sz="3200" b="1" dirty="0">
                <a:solidFill>
                  <a:srgbClr val="FF0000"/>
                </a:solidFill>
              </a:rPr>
              <a:t>Podstawa prawna:</a:t>
            </a:r>
          </a:p>
          <a:p>
            <a:r>
              <a:rPr lang="pl-PL" sz="2400" dirty="0"/>
              <a:t>1 stycznia 2019 r. weszły w życie przepisy ustawy z dnia 23 października 2018 r. </a:t>
            </a:r>
            <a:br>
              <a:rPr lang="pl-PL" sz="2400" dirty="0"/>
            </a:br>
            <a:r>
              <a:rPr lang="pl-PL" sz="2400" dirty="0"/>
              <a:t>o Solidarnościowym Funduszu Wsparcia Osób Niepełnosprawnych (</a:t>
            </a:r>
            <a:r>
              <a:rPr lang="pl-PL" sz="2400" dirty="0" err="1"/>
              <a:t>Dz.U</a:t>
            </a:r>
            <a:r>
              <a:rPr lang="pl-PL" sz="2400" dirty="0"/>
              <a:t>. z 2018 r. </a:t>
            </a:r>
            <a:endParaRPr lang="pl-PL" sz="2000" dirty="0">
              <a:solidFill>
                <a:srgbClr val="002060"/>
              </a:solidFill>
              <a:latin typeface="+mj-lt"/>
            </a:endParaRPr>
          </a:p>
          <a:p>
            <a:r>
              <a:rPr lang="pl-PL" sz="2400" dirty="0"/>
              <a:t>poz. 2192) </a:t>
            </a:r>
            <a:endParaRPr lang="pl-PL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410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400300" y="161899"/>
            <a:ext cx="9588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Obszary programów realizowanych ze środków PFRON wpisujące się w program „Dostępność plus”</a:t>
            </a:r>
            <a:endParaRPr lang="pl-PL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92100" y="1397000"/>
            <a:ext cx="11696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  <a:latin typeface="+mj-lt"/>
              </a:rPr>
              <a:t>Obszar barier transportowych:</a:t>
            </a:r>
          </a:p>
          <a:p>
            <a:pPr algn="just"/>
            <a:r>
              <a:rPr lang="pl-PL" sz="2800" b="1" dirty="0">
                <a:solidFill>
                  <a:srgbClr val="FF0000"/>
                </a:solidFill>
                <a:latin typeface="+mj-lt"/>
              </a:rPr>
              <a:t>Program Wyrównywania różnic między regionami III:</a:t>
            </a:r>
          </a:p>
          <a:p>
            <a:r>
              <a:rPr lang="pl-PL" sz="2400" b="1" dirty="0">
                <a:solidFill>
                  <a:srgbClr val="FF0000"/>
                </a:solidFill>
                <a:latin typeface="+mj-lt"/>
              </a:rPr>
              <a:t>Obszar D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-  </a:t>
            </a:r>
            <a:r>
              <a:rPr lang="pl-PL" alt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likwidacja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barier transportowych.</a:t>
            </a:r>
            <a:endParaRPr lang="pl-PL" sz="2400" dirty="0">
              <a:latin typeface="+mj-lt"/>
            </a:endParaRPr>
          </a:p>
          <a:p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Projektodawcy - gminy, powiaty, organizacje pozarządowe prowadzące placówki służące</a:t>
            </a:r>
            <a:b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rehabilitacji oraz jednostki prowadzące warsztaty terapii zajęciowej.</a:t>
            </a:r>
          </a:p>
          <a:p>
            <a:pPr lvl="1"/>
            <a:endParaRPr 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endParaRPr lang="pl-PL" sz="2800" b="1" dirty="0">
              <a:solidFill>
                <a:srgbClr val="FF0000"/>
              </a:solidFill>
              <a:latin typeface="+mj-lt"/>
            </a:endParaRPr>
          </a:p>
          <a:p>
            <a:endParaRPr lang="pl-PL" alt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r>
              <a:rPr lang="pl-PL" alt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br>
              <a:rPr lang="pl-PL" alt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endParaRPr 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4B1D00A-756F-4601-ADA8-E97E5A7BA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8" y="4003288"/>
            <a:ext cx="3233852" cy="259823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140A990-D708-4850-A0C7-61052F3B3F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2248" y="3808144"/>
            <a:ext cx="2598235" cy="29885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B860C75-49CB-45D7-B564-E315D1795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16" y="4003289"/>
            <a:ext cx="3456877" cy="25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0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xmlns="" id="{2B19E1C6-47B0-47E9-8423-92A2BDE381FA}"/>
              </a:ext>
            </a:extLst>
          </p:cNvPr>
          <p:cNvGraphicFramePr>
            <a:graphicFrameLocks/>
          </p:cNvGraphicFramePr>
          <p:nvPr/>
        </p:nvGraphicFramePr>
        <p:xfrm>
          <a:off x="344190" y="774746"/>
          <a:ext cx="11275017" cy="608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1">
            <a:extLst>
              <a:ext uri="{FF2B5EF4-FFF2-40B4-BE49-F238E27FC236}">
                <a16:creationId xmlns:a16="http://schemas.microsoft.com/office/drawing/2014/main" xmlns="" id="{FBE2408D-A33B-4FD4-A895-D05F79662107}"/>
              </a:ext>
            </a:extLst>
          </p:cNvPr>
          <p:cNvSpPr txBox="1"/>
          <p:nvPr/>
        </p:nvSpPr>
        <p:spPr>
          <a:xfrm>
            <a:off x="3675682" y="3540019"/>
            <a:ext cx="247972" cy="3022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18346C6C-A8E2-4E6B-A20F-1C12FE3F65B3}"/>
              </a:ext>
            </a:extLst>
          </p:cNvPr>
          <p:cNvSpPr/>
          <p:nvPr/>
        </p:nvSpPr>
        <p:spPr>
          <a:xfrm>
            <a:off x="2462891" y="524255"/>
            <a:ext cx="9099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dirty="0">
                <a:solidFill>
                  <a:schemeClr val="tx1">
                    <a:lumMod val="50000"/>
                  </a:schemeClr>
                </a:solidFill>
              </a:rPr>
              <a:t>„</a:t>
            </a:r>
            <a:r>
              <a:rPr lang="pl-PL" altLang="pl-PL" sz="2000" b="1" dirty="0">
                <a:solidFill>
                  <a:schemeClr val="tx1">
                    <a:lumMod val="50000"/>
                  </a:schemeClr>
                </a:solidFill>
              </a:rPr>
              <a:t>Program Wyrównywania Różnic Między Regionami III” </a:t>
            </a:r>
          </a:p>
          <a:p>
            <a:pPr algn="ctr">
              <a:defRPr/>
            </a:pPr>
            <a:r>
              <a:rPr lang="pl-PL" altLang="pl-PL" sz="2000" b="1" dirty="0">
                <a:solidFill>
                  <a:schemeClr val="tx1">
                    <a:lumMod val="50000"/>
                  </a:schemeClr>
                </a:solidFill>
              </a:rPr>
              <a:t>–  obszar B i F  projekty złożone w latach 2016- 2018 rok w Oddziale Śląskim PFRON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58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3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3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3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3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3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3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3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3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3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El"/>
        </p:bldSub>
      </p:bldGraphic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400300" y="161899"/>
            <a:ext cx="9588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Obszary programów realizowanych ze środków PFRON</a:t>
            </a:r>
            <a:br>
              <a:rPr lang="pl-PL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</a:br>
            <a:r>
              <a:rPr lang="pl-PL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       wpisujące się w program „Dostępność plus”</a:t>
            </a:r>
            <a:endParaRPr lang="pl-PL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92100" y="1397000"/>
            <a:ext cx="116967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  <a:latin typeface="+mj-lt"/>
              </a:rPr>
              <a:t>Obszar barier transportowych:</a:t>
            </a:r>
          </a:p>
          <a:p>
            <a:r>
              <a:rPr lang="pl-PL" sz="2800" b="1" dirty="0">
                <a:solidFill>
                  <a:srgbClr val="FF0000"/>
                </a:solidFill>
                <a:latin typeface="+mj-lt"/>
              </a:rPr>
              <a:t>Program Aktywny samorząd”:</a:t>
            </a:r>
          </a:p>
          <a:p>
            <a:r>
              <a:rPr lang="pl-P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Obszar  A -  </a:t>
            </a:r>
            <a:r>
              <a:rPr lang="pl-PL" alt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likwidacja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bariery transportowej.</a:t>
            </a:r>
            <a:endParaRPr lang="pl-PL" sz="2400" dirty="0">
              <a:latin typeface="+mj-lt"/>
            </a:endParaRPr>
          </a:p>
          <a:p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</a:t>
            </a:r>
            <a:r>
              <a:rPr lang="pl-PL" sz="2400" b="1" dirty="0">
                <a:solidFill>
                  <a:srgbClr val="FF0000"/>
                </a:solidFill>
                <a:latin typeface="+mj-lt"/>
              </a:rPr>
              <a:t>Zadanie nr 1 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pomoc w zakupie i montażu oprzyrządowania do posiadanego samochodu</a:t>
            </a:r>
            <a:b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dla osób z dysfunkcją ruchu</a:t>
            </a:r>
          </a:p>
          <a:p>
            <a:endParaRPr 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endParaRPr 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endParaRPr 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lvl="1"/>
            <a:endParaRPr lang="pl-PL" sz="2400" b="1" dirty="0">
              <a:solidFill>
                <a:srgbClr val="FF0000"/>
              </a:solidFill>
              <a:latin typeface="+mj-lt"/>
            </a:endParaRPr>
          </a:p>
          <a:p>
            <a:pPr lvl="1"/>
            <a:endParaRPr lang="pl-PL" sz="2400" b="1" dirty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pl-PL" sz="2400" b="1" dirty="0">
                <a:solidFill>
                  <a:srgbClr val="FF0000"/>
                </a:solidFill>
                <a:latin typeface="+mj-lt"/>
              </a:rPr>
              <a:t>Zadanie nr 4 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pomoc w zakupie i montażu oprzyrządowania do posiadanego samochodu dla osób głuchych </a:t>
            </a:r>
            <a:r>
              <a:rPr lang="pl-PL" sz="2400" b="1" dirty="0">
                <a:solidFill>
                  <a:srgbClr val="FF0000"/>
                </a:solidFill>
                <a:latin typeface="+mj-lt"/>
              </a:rPr>
              <a:t>od 2019 roku.</a:t>
            </a:r>
          </a:p>
          <a:p>
            <a:pPr lvl="1"/>
            <a:endParaRPr 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endParaRPr lang="pl-PL" sz="2800" b="1" dirty="0">
              <a:solidFill>
                <a:srgbClr val="FF0000"/>
              </a:solidFill>
              <a:latin typeface="+mj-lt"/>
            </a:endParaRPr>
          </a:p>
          <a:p>
            <a:endParaRPr lang="pl-PL" alt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r>
              <a:rPr lang="pl-PL" alt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br>
              <a:rPr lang="pl-PL" alt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endParaRPr 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EE6550F-2B78-4DC7-878F-60F3BA48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82" y="3369131"/>
            <a:ext cx="3131820" cy="148480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016EAEF-FF49-464F-AF59-F81094508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1" y="3429000"/>
            <a:ext cx="2118360" cy="142494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9BFA909-869F-47C2-AF4E-373920B4D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1" y="3642361"/>
            <a:ext cx="2651759" cy="14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xmlns="" id="{2B19E1C6-47B0-47E9-8423-92A2BDE381FA}"/>
              </a:ext>
            </a:extLst>
          </p:cNvPr>
          <p:cNvGraphicFramePr>
            <a:graphicFrameLocks/>
          </p:cNvGraphicFramePr>
          <p:nvPr/>
        </p:nvGraphicFramePr>
        <p:xfrm>
          <a:off x="656140" y="1468832"/>
          <a:ext cx="10231045" cy="432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1">
            <a:extLst>
              <a:ext uri="{FF2B5EF4-FFF2-40B4-BE49-F238E27FC236}">
                <a16:creationId xmlns:a16="http://schemas.microsoft.com/office/drawing/2014/main" xmlns="" id="{25C35069-E6B5-40F8-B119-A63472855C45}"/>
              </a:ext>
            </a:extLst>
          </p:cNvPr>
          <p:cNvSpPr txBox="1"/>
          <p:nvPr/>
        </p:nvSpPr>
        <p:spPr>
          <a:xfrm>
            <a:off x="2552682" y="863383"/>
            <a:ext cx="8623318" cy="9695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altLang="pl-PL" sz="2800" b="1" kern="1200" dirty="0">
                <a:solidFill>
                  <a:schemeClr val="tx1">
                    <a:lumMod val="50000"/>
                  </a:schemeClr>
                </a:solidFill>
              </a:rPr>
              <a:t>Pilotażowy  program „Aktywny samorząd” –</a:t>
            </a:r>
            <a:br>
              <a:rPr lang="pl-PL" altLang="pl-PL" sz="2800" b="1" kern="1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altLang="pl-PL" sz="2800" b="1" kern="1200" dirty="0">
                <a:solidFill>
                  <a:schemeClr val="tx1">
                    <a:lumMod val="50000"/>
                  </a:schemeClr>
                </a:solidFill>
              </a:rPr>
              <a:t> obszar A w latach 2016- 2018 rok – Oddział Śląski PFRON</a:t>
            </a:r>
            <a:endParaRPr lang="pl-PL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xmlns="" id="{6DDD6550-03FC-4E79-A7D0-ACDA2304AA7C}"/>
              </a:ext>
            </a:extLst>
          </p:cNvPr>
          <p:cNvGraphicFramePr>
            <a:graphicFrameLocks/>
          </p:cNvGraphicFramePr>
          <p:nvPr/>
        </p:nvGraphicFramePr>
        <p:xfrm>
          <a:off x="497390" y="1348182"/>
          <a:ext cx="10231045" cy="432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1">
            <a:extLst>
              <a:ext uri="{FF2B5EF4-FFF2-40B4-BE49-F238E27FC236}">
                <a16:creationId xmlns:a16="http://schemas.microsoft.com/office/drawing/2014/main" xmlns="" id="{DB820F00-B32B-4E8F-B782-E2F578F004EA}"/>
              </a:ext>
            </a:extLst>
          </p:cNvPr>
          <p:cNvSpPr txBox="1"/>
          <p:nvPr/>
        </p:nvSpPr>
        <p:spPr>
          <a:xfrm>
            <a:off x="2418868" y="697615"/>
            <a:ext cx="8566632" cy="969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altLang="pl-PL" sz="2400" b="1" kern="1200" dirty="0">
                <a:solidFill>
                  <a:srgbClr val="CB333B"/>
                </a:solidFill>
              </a:rPr>
              <a:t>Pilotażowy  program „Aktywny samorząd” </a:t>
            </a:r>
          </a:p>
          <a:p>
            <a:pPr algn="ctr"/>
            <a:r>
              <a:rPr lang="pl-PL" altLang="pl-PL" sz="2400" b="1" kern="1200" dirty="0">
                <a:solidFill>
                  <a:srgbClr val="CB333B"/>
                </a:solidFill>
              </a:rPr>
              <a:t>–  obszar B w latach 2016- 2018 rok – Oddział Śląski PFRON</a:t>
            </a:r>
            <a:endParaRPr lang="pl-PL" sz="1100" dirty="0">
              <a:solidFill>
                <a:srgbClr val="CB33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xmlns="" id="{85C3776A-9B74-44BB-8588-3BE963B19AE2}"/>
              </a:ext>
            </a:extLst>
          </p:cNvPr>
          <p:cNvGraphicFramePr>
            <a:graphicFrameLocks/>
          </p:cNvGraphicFramePr>
          <p:nvPr/>
        </p:nvGraphicFramePr>
        <p:xfrm>
          <a:off x="119758" y="776086"/>
          <a:ext cx="11275664" cy="6044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1">
            <a:extLst>
              <a:ext uri="{FF2B5EF4-FFF2-40B4-BE49-F238E27FC236}">
                <a16:creationId xmlns:a16="http://schemas.microsoft.com/office/drawing/2014/main" xmlns="" id="{1586B3EC-76D0-4305-8CE8-0D758451725F}"/>
              </a:ext>
            </a:extLst>
          </p:cNvPr>
          <p:cNvSpPr txBox="1"/>
          <p:nvPr/>
        </p:nvSpPr>
        <p:spPr>
          <a:xfrm>
            <a:off x="1603522" y="344766"/>
            <a:ext cx="9791900" cy="10014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Pilotażowy program „Aktywny samorząd” </a:t>
            </a:r>
            <a:br>
              <a:rPr lang="pl-PL" alt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alt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– obszar C w Oddziale Śląskim PFRON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1153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10055" y="537102"/>
            <a:ext cx="989153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                                     </a:t>
            </a:r>
            <a:r>
              <a:rPr lang="pl-PL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pl-PL" sz="2400" b="1" dirty="0">
              <a:solidFill>
                <a:srgbClr val="FF0000"/>
              </a:solidFill>
              <a:latin typeface="+mj-lt"/>
            </a:endParaRPr>
          </a:p>
          <a:p>
            <a:endParaRPr lang="pl-PL" sz="2400" b="1" dirty="0">
              <a:solidFill>
                <a:srgbClr val="FF0000"/>
              </a:solidFill>
              <a:latin typeface="+mj-lt"/>
            </a:endParaRPr>
          </a:p>
          <a:p>
            <a:r>
              <a:rPr lang="pl-PL" sz="2400" b="1" dirty="0">
                <a:solidFill>
                  <a:srgbClr val="FF0000"/>
                </a:solidFill>
                <a:latin typeface="+mj-lt"/>
              </a:rPr>
              <a:t>Pilotażowy program „Aktywny samorząd”</a:t>
            </a:r>
            <a:br>
              <a:rPr lang="pl-PL" sz="2400" b="1" dirty="0">
                <a:solidFill>
                  <a:srgbClr val="FF0000"/>
                </a:solidFill>
                <a:latin typeface="+mj-lt"/>
              </a:rPr>
            </a:br>
            <a:r>
              <a:rPr lang="pl-PL" sz="2400" b="1" dirty="0">
                <a:solidFill>
                  <a:srgbClr val="FF0000"/>
                </a:solidFill>
                <a:latin typeface="+mj-lt"/>
              </a:rPr>
              <a:t>Moduł II 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– 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pomoc w uzyskaniu wykształcenia na poziomie </a:t>
            </a:r>
          </a:p>
          <a:p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wyższym, kosztów opłaty za naukę (czesnego) dotyczących </a:t>
            </a:r>
          </a:p>
          <a:p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bieżącego roku szkolnego lub akademickiego, niezależnie </a:t>
            </a:r>
          </a:p>
          <a:p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od daty ich poniesienia.  </a:t>
            </a:r>
          </a:p>
          <a:p>
            <a:endParaRPr lang="pl-PL" sz="22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endParaRPr lang="pl-PL" sz="2800" dirty="0">
              <a:solidFill>
                <a:srgbClr val="FF0000"/>
              </a:solidFill>
              <a:latin typeface="+mj-lt"/>
            </a:endParaRPr>
          </a:p>
          <a:p>
            <a:endParaRPr lang="pl-PL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4" name="Picture 8" descr="j0233018">
            <a:extLst>
              <a:ext uri="{FF2B5EF4-FFF2-40B4-BE49-F238E27FC236}">
                <a16:creationId xmlns:a16="http://schemas.microsoft.com/office/drawing/2014/main" xmlns="" id="{C2B5984C-8057-4A0A-86BA-1E813C569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2169" y="1644199"/>
            <a:ext cx="2533186" cy="1342804"/>
          </a:xfrm>
          <a:prstGeom prst="rect">
            <a:avLst/>
          </a:prstGeom>
          <a:noFill/>
        </p:spPr>
      </p:pic>
      <p:sp>
        <p:nvSpPr>
          <p:cNvPr id="7" name="pole tekstowe 1">
            <a:extLst>
              <a:ext uri="{FF2B5EF4-FFF2-40B4-BE49-F238E27FC236}">
                <a16:creationId xmlns:a16="http://schemas.microsoft.com/office/drawing/2014/main" xmlns="" id="{52111FBA-E974-43C3-B267-1EAD300552FA}"/>
              </a:ext>
            </a:extLst>
          </p:cNvPr>
          <p:cNvSpPr txBox="1"/>
          <p:nvPr/>
        </p:nvSpPr>
        <p:spPr>
          <a:xfrm>
            <a:off x="1433241" y="3228146"/>
            <a:ext cx="2452175" cy="401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Kwota dofinansowana ze Środków PFRON</a:t>
            </a:r>
          </a:p>
        </p:txBody>
      </p:sp>
      <p:graphicFrame>
        <p:nvGraphicFramePr>
          <p:cNvPr id="9" name="Symbol zastępczy zawartości 3">
            <a:extLst>
              <a:ext uri="{FF2B5EF4-FFF2-40B4-BE49-F238E27FC236}">
                <a16:creationId xmlns:a16="http://schemas.microsoft.com/office/drawing/2014/main" xmlns="" id="{5F710635-4BDB-49B7-B4F4-DE24A605A84C}"/>
              </a:ext>
            </a:extLst>
          </p:cNvPr>
          <p:cNvGraphicFramePr>
            <a:graphicFrameLocks/>
          </p:cNvGraphicFramePr>
          <p:nvPr/>
        </p:nvGraphicFramePr>
        <p:xfrm>
          <a:off x="206928" y="940307"/>
          <a:ext cx="11275017" cy="608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Symbol zastępczy zawartości 3">
            <a:extLst>
              <a:ext uri="{FF2B5EF4-FFF2-40B4-BE49-F238E27FC236}">
                <a16:creationId xmlns:a16="http://schemas.microsoft.com/office/drawing/2014/main" xmlns="" id="{9F2C84F8-A075-44C7-8C5B-0F4B875D9EBC}"/>
              </a:ext>
            </a:extLst>
          </p:cNvPr>
          <p:cNvGraphicFramePr>
            <a:graphicFrameLocks/>
          </p:cNvGraphicFramePr>
          <p:nvPr/>
        </p:nvGraphicFramePr>
        <p:xfrm>
          <a:off x="5655824" y="2899856"/>
          <a:ext cx="5280590" cy="385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8B02C03-6562-4BE6-9D22-ACBD1518E1D9}"/>
              </a:ext>
            </a:extLst>
          </p:cNvPr>
          <p:cNvSpPr txBox="1"/>
          <p:nvPr/>
        </p:nvSpPr>
        <p:spPr>
          <a:xfrm>
            <a:off x="3678148" y="474034"/>
            <a:ext cx="5060875" cy="52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Obszary Aktywności Zawodowej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27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9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9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9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600"/>
                                        <p:tgtEl>
                                          <p:spTgt spid="9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00" fill="hold"/>
                                        <p:tgtEl>
                                          <p:spTgt spid="9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00" fill="hold"/>
                                        <p:tgtEl>
                                          <p:spTgt spid="9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00" fill="hold"/>
                                        <p:tgtEl>
                                          <p:spTgt spid="9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00"/>
                                        <p:tgtEl>
                                          <p:spTgt spid="9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0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0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10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400"/>
                                        <p:tgtEl>
                                          <p:spTgt spid="10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9" grpId="0" uiExpand="1">
        <p:bldSub>
          <a:bldChart bld="seriesEl"/>
        </p:bldSub>
      </p:bldGraphic>
      <p:bldGraphic spid="10" grpId="0" uiExpand="1">
        <p:bldSub>
          <a:bldChart bld="seriesEl"/>
        </p:bldSub>
      </p:bldGraphic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400300" y="161899"/>
            <a:ext cx="9588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                </a:t>
            </a:r>
          </a:p>
          <a:p>
            <a:r>
              <a:rPr lang="pl-PL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           Obszary  Aktywności Zawodowej</a:t>
            </a:r>
            <a:endParaRPr lang="pl-PL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92100" y="1397000"/>
            <a:ext cx="116967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+mj-lt"/>
              </a:rPr>
              <a:t>„Stabilne Zatrudnienie  - osoby niepełnosprawne w administracji i służbie publicznej”</a:t>
            </a:r>
            <a:br>
              <a:rPr lang="pl-PL" sz="2400" b="1" dirty="0">
                <a:solidFill>
                  <a:srgbClr val="FF0000"/>
                </a:solidFill>
                <a:latin typeface="+mj-lt"/>
              </a:rPr>
            </a:b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W przypadku działania aktywizacyjnego w zakresie adaptacji </a:t>
            </a:r>
          </a:p>
          <a:p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pomieszczeń i otoczenia zakładu pracy do potrzeb osób </a:t>
            </a:r>
            <a:b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niepełnosprawnych np. poprzez:</a:t>
            </a:r>
          </a:p>
          <a:p>
            <a:endParaRPr 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wyposażenie stanowisk pracy dla beneficjentów ostatecznych, </a:t>
            </a:r>
          </a:p>
          <a:p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odpowiednio do potrzeb wynikających z niepełnosprawności,</a:t>
            </a:r>
          </a:p>
          <a:p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   budowę lub modernizację pochylni i dojścia do budynku,</a:t>
            </a:r>
          </a:p>
          <a:p>
            <a:pPr marL="342900" indent="-342900">
              <a:buFontTx/>
              <a:buChar char="-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dostawę, zakup i montaż podnośnika, platformy schodowej,        </a:t>
            </a:r>
            <a:b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transportera schodowego, windy przyściennej, innych urządzeń</a:t>
            </a:r>
          </a:p>
          <a:p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do transportu pionowego, </a:t>
            </a:r>
          </a:p>
          <a:p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   dostawę, zakup i  montaż poręczy i uchwytów ciągach </a:t>
            </a:r>
            <a:b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komunikacyjnych i innych przejść o zróżnicowanych poziomach podłogi do poruszania </a:t>
            </a:r>
            <a:b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się na wózkach inwalidzkich.</a:t>
            </a:r>
            <a:br>
              <a:rPr lang="pl-PL" sz="2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altLang="pl-PL" sz="2200" dirty="0">
                <a:latin typeface="+mj-lt"/>
              </a:rPr>
              <a:t/>
            </a:r>
            <a:br>
              <a:rPr lang="pl-PL" altLang="pl-PL" sz="2200" dirty="0">
                <a:latin typeface="+mj-lt"/>
              </a:rPr>
            </a:br>
            <a:endParaRPr lang="pl-PL" sz="2200" b="1" dirty="0">
              <a:solidFill>
                <a:srgbClr val="FF0000"/>
              </a:solidFill>
              <a:latin typeface="+mj-lt"/>
            </a:endParaRPr>
          </a:p>
          <a:p>
            <a:pPr lvl="1"/>
            <a:endParaRPr 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endParaRPr lang="pl-PL" sz="2800" b="1" dirty="0">
              <a:solidFill>
                <a:srgbClr val="FF0000"/>
              </a:solidFill>
              <a:latin typeface="+mj-lt"/>
            </a:endParaRPr>
          </a:p>
          <a:p>
            <a:endParaRPr lang="pl-PL" alt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r>
              <a:rPr lang="pl-PL" alt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br>
              <a:rPr lang="pl-PL" altLang="pl-PL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endParaRPr lang="pl-PL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D726A0B-FC10-4D7B-8856-A9F4486E5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1" y="2435088"/>
            <a:ext cx="4028109" cy="317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20700" y="1346200"/>
            <a:ext cx="11183147" cy="825500"/>
          </a:xfrm>
        </p:spPr>
        <p:txBody>
          <a:bodyPr>
            <a:normAutofit fontScale="90000"/>
          </a:bodyPr>
          <a:lstStyle/>
          <a:p>
            <a:pPr algn="l"/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3100" b="1" dirty="0"/>
              <a:t/>
            </a:r>
            <a:br>
              <a:rPr lang="pl-PL" altLang="pl-PL" sz="3100" b="1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4000" b="1" dirty="0">
                <a:solidFill>
                  <a:schemeClr val="tx1"/>
                </a:solidFill>
                <a:latin typeface="+mn-lt"/>
              </a:rPr>
              <a:t>Dziękuję za uwagę </a:t>
            </a:r>
            <a:br>
              <a:rPr lang="pl-PL" sz="4000" b="1" dirty="0">
                <a:solidFill>
                  <a:schemeClr val="tx1"/>
                </a:solidFill>
                <a:latin typeface="+mn-lt"/>
              </a:rPr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Oddział Śląski PFRON</a:t>
            </a:r>
            <a:r>
              <a:rPr lang="pl-PL" sz="36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pl-PL" sz="3600" b="1" dirty="0">
                <a:solidFill>
                  <a:srgbClr val="0070C0"/>
                </a:solidFill>
                <a:latin typeface="+mn-lt"/>
              </a:rPr>
            </a:br>
            <a:r>
              <a:rPr lang="pl-PL" sz="1800" dirty="0">
                <a:solidFill>
                  <a:srgbClr val="0070C0"/>
                </a:solidFill>
                <a:latin typeface="+mn-lt"/>
              </a:rPr>
              <a:t>Pl. Grunwaldzki 8-10/8, </a:t>
            </a:r>
            <a:br>
              <a:rPr lang="pl-PL" sz="1800" dirty="0">
                <a:solidFill>
                  <a:srgbClr val="0070C0"/>
                </a:solidFill>
                <a:latin typeface="+mn-lt"/>
              </a:rPr>
            </a:br>
            <a:r>
              <a:rPr lang="pl-PL" sz="1800" dirty="0">
                <a:solidFill>
                  <a:srgbClr val="0070C0"/>
                </a:solidFill>
                <a:latin typeface="+mn-lt"/>
              </a:rPr>
              <a:t>40-950 Katowice</a:t>
            </a:r>
            <a:br>
              <a:rPr lang="pl-PL" sz="1800" dirty="0">
                <a:solidFill>
                  <a:srgbClr val="0070C0"/>
                </a:solidFill>
                <a:latin typeface="+mn-lt"/>
              </a:rPr>
            </a:br>
            <a:r>
              <a:rPr lang="pl-PL" sz="1800" dirty="0">
                <a:solidFill>
                  <a:srgbClr val="0070C0"/>
                </a:solidFill>
                <a:latin typeface="+mn-lt"/>
              </a:rPr>
              <a:t>tel. 32 493 21 00</a:t>
            </a:r>
            <a:br>
              <a:rPr lang="pl-PL" sz="1800" dirty="0">
                <a:solidFill>
                  <a:srgbClr val="0070C0"/>
                </a:solidFill>
                <a:latin typeface="+mn-lt"/>
              </a:rPr>
            </a:br>
            <a:r>
              <a:rPr lang="pl-PL" sz="1800" dirty="0" err="1">
                <a:solidFill>
                  <a:srgbClr val="0070C0"/>
                </a:solidFill>
                <a:latin typeface="+mn-lt"/>
                <a:hlinkClick r:id="rId2"/>
              </a:rPr>
              <a:t>katowice@pfron.org.pl</a:t>
            </a:r>
            <a:r>
              <a:rPr lang="pl-PL" sz="1800" dirty="0">
                <a:solidFill>
                  <a:srgbClr val="003366"/>
                </a:solidFill>
                <a:latin typeface="+mn-lt"/>
              </a:rPr>
              <a:t/>
            </a:r>
            <a:br>
              <a:rPr lang="pl-PL" sz="1800" dirty="0">
                <a:solidFill>
                  <a:srgbClr val="003366"/>
                </a:solidFill>
                <a:latin typeface="+mn-lt"/>
              </a:rPr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2200" dirty="0" err="1">
                <a:solidFill>
                  <a:srgbClr val="003366"/>
                </a:solidFill>
                <a:latin typeface="+mn-lt"/>
              </a:rPr>
              <a:t>www.pfron.org.pl</a:t>
            </a:r>
            <a:r>
              <a:rPr lang="pl-PL" sz="2800" dirty="0">
                <a:solidFill>
                  <a:srgbClr val="003366"/>
                </a:solidFill>
                <a:latin typeface="Arial" pitchFamily="34" charset="0"/>
              </a:rPr>
              <a:t/>
            </a:r>
            <a:br>
              <a:rPr lang="pl-PL" sz="2800" dirty="0">
                <a:solidFill>
                  <a:srgbClr val="003366"/>
                </a:solidFill>
                <a:latin typeface="Arial" pitchFamily="34" charset="0"/>
              </a:rPr>
            </a:br>
            <a:r>
              <a:rPr lang="pl-PL" sz="3100" b="1" dirty="0"/>
              <a:t/>
            </a:r>
            <a:br>
              <a:rPr lang="pl-PL" sz="3100" b="1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  </a:t>
            </a:r>
            <a:br>
              <a:rPr lang="pl-PL" sz="2800" dirty="0"/>
            </a:br>
            <a:r>
              <a:rPr lang="pl-PL" altLang="pl-PL" sz="2700" dirty="0"/>
              <a:t/>
            </a:r>
            <a:br>
              <a:rPr lang="pl-PL" altLang="pl-PL" sz="27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3100" dirty="0"/>
              <a:t/>
            </a:r>
            <a:br>
              <a:rPr lang="pl-PL" altLang="pl-PL" sz="3100" dirty="0"/>
            </a:br>
            <a:r>
              <a:rPr lang="pl-PL" altLang="pl-PL" sz="3100" dirty="0"/>
              <a:t/>
            </a:r>
            <a:br>
              <a:rPr lang="pl-PL" altLang="pl-PL" sz="3100" dirty="0"/>
            </a:b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sz="3200" b="1" dirty="0"/>
              <a:t/>
            </a:r>
            <a:br>
              <a:rPr lang="pl-PL" sz="3200" b="1" dirty="0"/>
            </a:br>
            <a:endParaRPr lang="pl-PL" sz="3200" b="1" dirty="0"/>
          </a:p>
        </p:txBody>
      </p:sp>
      <p:pic>
        <p:nvPicPr>
          <p:cNvPr id="5" name="Picture 2" descr="F:\PFRON_praca\budynek z PFR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673769"/>
            <a:ext cx="5777515" cy="44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16685" y="1524000"/>
            <a:ext cx="11183147" cy="633413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latin typeface="+mn-lt"/>
              </a:rPr>
              <a:t/>
            </a:r>
            <a:br>
              <a:rPr lang="pl-PL" sz="4000" b="1" dirty="0">
                <a:latin typeface="+mn-lt"/>
              </a:rPr>
            </a:br>
            <a:r>
              <a:rPr lang="pl-PL" sz="4000" b="1" dirty="0">
                <a:latin typeface="+mn-lt"/>
              </a:rPr>
              <a:t/>
            </a:r>
            <a:br>
              <a:rPr lang="pl-PL" sz="4000" b="1" dirty="0">
                <a:latin typeface="+mn-lt"/>
              </a:rPr>
            </a:br>
            <a:r>
              <a:rPr lang="pl-PL" sz="3600" b="1" dirty="0"/>
              <a:t>Zgodnie z art. 6 ustawy, Środki Funduszu przeznacza się na realizację: </a:t>
            </a:r>
            <a:r>
              <a:rPr lang="pl-PL" sz="4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4000" b="1" dirty="0">
                <a:solidFill>
                  <a:srgbClr val="FF0000"/>
                </a:solidFill>
                <a:latin typeface="+mn-lt"/>
              </a:rPr>
            </a:br>
            <a:r>
              <a:rPr lang="pl-PL" sz="3200" b="1" dirty="0"/>
              <a:t/>
            </a:r>
            <a:br>
              <a:rPr lang="pl-PL" sz="3200" b="1" dirty="0"/>
            </a:br>
            <a:endParaRPr lang="pl-PL" sz="3200" b="1" dirty="0"/>
          </a:p>
        </p:txBody>
      </p:sp>
      <p:sp>
        <p:nvSpPr>
          <p:cNvPr id="2" name="Prostokąt 1"/>
          <p:cNvSpPr/>
          <p:nvPr/>
        </p:nvSpPr>
        <p:spPr>
          <a:xfrm>
            <a:off x="495300" y="2690338"/>
            <a:ext cx="10515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800" dirty="0"/>
              <a:t>                                                </a:t>
            </a:r>
            <a:endParaRPr lang="pl-PL" altLang="pl-PL" sz="2400" dirty="0"/>
          </a:p>
          <a:p>
            <a:pPr>
              <a:defRPr/>
            </a:pPr>
            <a:endParaRPr lang="pl-PL" altLang="pl-PL" dirty="0"/>
          </a:p>
        </p:txBody>
      </p:sp>
      <p:sp>
        <p:nvSpPr>
          <p:cNvPr id="7" name="Elipsa 6"/>
          <p:cNvSpPr/>
          <p:nvPr/>
        </p:nvSpPr>
        <p:spPr>
          <a:xfrm>
            <a:off x="174258" y="2272554"/>
            <a:ext cx="4411189" cy="3238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/>
          </a:p>
          <a:p>
            <a:r>
              <a:rPr lang="pl-PL" b="1" dirty="0"/>
              <a:t>programów rządowych </a:t>
            </a:r>
            <a:br>
              <a:rPr lang="pl-PL" b="1" dirty="0"/>
            </a:br>
            <a:r>
              <a:rPr lang="pl-PL" b="1" dirty="0"/>
              <a:t>i resortowych, o których mowa w art. 7 ust. 1 i 5, </a:t>
            </a:r>
            <a:br>
              <a:rPr lang="pl-PL" b="1" dirty="0"/>
            </a:br>
            <a:r>
              <a:rPr lang="pl-PL" b="1" dirty="0"/>
              <a:t>w tym obejmujących realizację zadań własnych jednostek samorządu terytorialnego w zakresie wsparcia osób niepełnosprawnych </a:t>
            </a:r>
            <a:endParaRPr lang="pl-PL" dirty="0"/>
          </a:p>
        </p:txBody>
      </p:sp>
      <p:sp>
        <p:nvSpPr>
          <p:cNvPr id="9" name="Elipsa 8"/>
          <p:cNvSpPr/>
          <p:nvPr/>
        </p:nvSpPr>
        <p:spPr>
          <a:xfrm>
            <a:off x="4894728" y="3892019"/>
            <a:ext cx="3765177" cy="22263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/>
              <a:t>zadań związanych </a:t>
            </a:r>
            <a:br>
              <a:rPr lang="pl-PL" b="1" dirty="0"/>
            </a:br>
            <a:r>
              <a:rPr lang="pl-PL" b="1" dirty="0"/>
              <a:t>z promowaniem </a:t>
            </a:r>
            <a:br>
              <a:rPr lang="pl-PL" b="1" dirty="0"/>
            </a:br>
            <a:r>
              <a:rPr lang="pl-PL" b="1" dirty="0"/>
              <a:t>i wspieraniem systemu wsparcia osób niepełnosprawnych </a:t>
            </a: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8323729" y="2501153"/>
            <a:ext cx="3160060" cy="219943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/>
              <a:t>zadań z zakresu innowacyjnych rozwiązań w zakresie wsparcia osób niepełnosprawnych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0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16685" y="1524000"/>
            <a:ext cx="11183147" cy="63341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latin typeface="+mn-lt"/>
              </a:rPr>
              <a:t/>
            </a:r>
            <a:br>
              <a:rPr lang="pl-PL" sz="4000" b="1" dirty="0">
                <a:latin typeface="+mn-lt"/>
              </a:rPr>
            </a:br>
            <a:r>
              <a:rPr lang="pl-PL" sz="4000" b="1" dirty="0">
                <a:latin typeface="+mn-lt"/>
              </a:rPr>
              <a:t/>
            </a:r>
            <a:br>
              <a:rPr lang="pl-PL" sz="4000" b="1" dirty="0">
                <a:latin typeface="+mn-lt"/>
              </a:rPr>
            </a:br>
            <a:r>
              <a:rPr lang="pl-PL" sz="4000" b="1" dirty="0">
                <a:solidFill>
                  <a:schemeClr val="tx1">
                    <a:lumMod val="50000"/>
                  </a:schemeClr>
                </a:solidFill>
              </a:rPr>
              <a:t>Minister Rodziny, Pracy i Polityki Społecznej </a:t>
            </a:r>
            <a:r>
              <a:rPr lang="pl-PL" sz="40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4000" b="1" dirty="0">
                <a:solidFill>
                  <a:srgbClr val="FF0000"/>
                </a:solidFill>
              </a:rPr>
              <a:t>w ramach Solidarnościowego Funduszu Wsparcia Osób Niepełnosprawnych</a:t>
            </a:r>
            <a:r>
              <a:rPr lang="pl-PL" sz="4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4000" b="1" dirty="0">
                <a:solidFill>
                  <a:srgbClr val="FF0000"/>
                </a:solidFill>
                <a:latin typeface="+mn-lt"/>
              </a:rPr>
            </a:br>
            <a:r>
              <a:rPr lang="pl-PL" sz="3200" b="1" dirty="0"/>
              <a:t/>
            </a:r>
            <a:br>
              <a:rPr lang="pl-PL" sz="3200" b="1" dirty="0"/>
            </a:br>
            <a:endParaRPr lang="pl-PL" sz="3200" b="1" dirty="0"/>
          </a:p>
        </p:txBody>
      </p:sp>
      <p:sp>
        <p:nvSpPr>
          <p:cNvPr id="2" name="Prostokąt 1"/>
          <p:cNvSpPr/>
          <p:nvPr/>
        </p:nvSpPr>
        <p:spPr>
          <a:xfrm>
            <a:off x="495300" y="2690338"/>
            <a:ext cx="10515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800" dirty="0"/>
              <a:t>                                                </a:t>
            </a:r>
            <a:endParaRPr lang="pl-PL" altLang="pl-PL" sz="2400" dirty="0"/>
          </a:p>
          <a:p>
            <a:pPr>
              <a:defRPr/>
            </a:pPr>
            <a:endParaRPr lang="pl-PL" altLang="pl-PL" dirty="0"/>
          </a:p>
        </p:txBody>
      </p:sp>
      <p:sp>
        <p:nvSpPr>
          <p:cNvPr id="11" name="Elipsa 10"/>
          <p:cNvSpPr/>
          <p:nvPr/>
        </p:nvSpPr>
        <p:spPr>
          <a:xfrm>
            <a:off x="495301" y="2851702"/>
            <a:ext cx="4278406" cy="22043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/>
          </a:p>
          <a:p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28 lutego 2019 r. zaakceptował Program pn. „Usługi opiekuńcze dla osób niepełnosprawnych” – edycja 2019 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6237196" y="2851703"/>
            <a:ext cx="3840031" cy="18691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2">
                    <a:lumMod val="50000"/>
                  </a:schemeClr>
                </a:solidFill>
              </a:rPr>
              <a:t>2 kwietnia 2019 r. zaakceptował Program pn. „Opieka </a:t>
            </a:r>
            <a:r>
              <a:rPr lang="pl-PL" b="1" dirty="0" err="1">
                <a:solidFill>
                  <a:schemeClr val="tx2">
                    <a:lumMod val="50000"/>
                  </a:schemeClr>
                </a:solidFill>
              </a:rPr>
              <a:t>wytchnieniowa</a:t>
            </a:r>
            <a:r>
              <a:rPr lang="pl-PL" b="1" dirty="0">
                <a:solidFill>
                  <a:schemeClr val="tx2">
                    <a:lumMod val="50000"/>
                  </a:schemeClr>
                </a:solidFill>
              </a:rPr>
              <a:t>” – edycja 2019 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lipsa 11">
            <a:extLst>
              <a:ext uri="{FF2B5EF4-FFF2-40B4-BE49-F238E27FC236}">
                <a16:creationId xmlns:a16="http://schemas.microsoft.com/office/drawing/2014/main" xmlns="" id="{393BCA42-3114-4DB5-8D49-7A1734A0D1C9}"/>
              </a:ext>
            </a:extLst>
          </p:cNvPr>
          <p:cNvSpPr/>
          <p:nvPr/>
        </p:nvSpPr>
        <p:spPr>
          <a:xfrm>
            <a:off x="3696014" y="4627340"/>
            <a:ext cx="3840031" cy="18691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2">
                    <a:lumMod val="50000"/>
                  </a:schemeClr>
                </a:solidFill>
              </a:rPr>
              <a:t>maj 2019 r. zaakceptował Program pn. „Centra opiekuńczo-mieszkalne”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3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03500" y="161899"/>
            <a:ext cx="9588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/>
          </a:p>
          <a:p>
            <a:r>
              <a:rPr lang="pl-PL" sz="2000" b="1" dirty="0">
                <a:solidFill>
                  <a:schemeClr val="bg2">
                    <a:lumMod val="10000"/>
                  </a:schemeClr>
                </a:solidFill>
              </a:rPr>
              <a:t>PROGRAM „USŁUGI OPIEKUŃCZE DLA OSÓB NIEPEŁNOSPRAWNYCH” – EDYCJA 2019 </a:t>
            </a:r>
            <a:endParaRPr lang="pl-PL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6700" y="1171757"/>
            <a:ext cx="117221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/>
          </a:p>
          <a:p>
            <a:r>
              <a:rPr lang="pl-PL" sz="2400" b="1" dirty="0"/>
              <a:t>Program adresowany jest do gmin, których zadaniem własnym o charakterze obowiązkowym jest organizowanie i świadczenie usług opiekuńczych, w tym specjalistycznych usług opiekuńczych, w miejscu zamieszkania</a:t>
            </a:r>
            <a:r>
              <a:rPr lang="pl-PL" sz="2400" dirty="0"/>
              <a:t>. </a:t>
            </a:r>
            <a:endParaRPr lang="pl-PL" sz="2400" b="1" dirty="0">
              <a:solidFill>
                <a:srgbClr val="002060"/>
              </a:solidFill>
              <a:latin typeface="+mj-lt"/>
            </a:endParaRPr>
          </a:p>
          <a:p>
            <a:endParaRPr lang="pl-PL" sz="2000" dirty="0"/>
          </a:p>
          <a:p>
            <a:r>
              <a:rPr lang="pl-PL" sz="2400" b="1" dirty="0"/>
              <a:t>Zadanie realizowane jest od </a:t>
            </a:r>
            <a:r>
              <a:rPr lang="pl-PL" sz="2400" b="1" dirty="0">
                <a:solidFill>
                  <a:srgbClr val="FF0000"/>
                </a:solidFill>
              </a:rPr>
              <a:t>1 marca 2019 r. do 31 grudnia 2019 r. </a:t>
            </a:r>
          </a:p>
          <a:p>
            <a:endParaRPr lang="pl-PL" sz="2000" dirty="0"/>
          </a:p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Źródłem finansowania Programu są środki ujęte w planie finansowym Solidarnościowego Funduszu Wsparcia Osób Niepełnosprawnych na 2019 r. 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w kwocie 60 mln zł. </a:t>
            </a:r>
          </a:p>
          <a:p>
            <a:endParaRPr lang="pl-PL" sz="2000" dirty="0"/>
          </a:p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W ramach Programu gmina może otrzymać wsparcie finansowe do 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</a:rPr>
              <a:t>50% kosztów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realizacji usług opiekuńczych. </a:t>
            </a:r>
            <a:endParaRPr lang="pl-PL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98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03500" y="161899"/>
            <a:ext cx="9588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/>
          </a:p>
          <a:p>
            <a:r>
              <a:rPr lang="pl-PL" sz="2000" b="1" dirty="0">
                <a:solidFill>
                  <a:schemeClr val="bg2">
                    <a:lumMod val="10000"/>
                  </a:schemeClr>
                </a:solidFill>
              </a:rPr>
              <a:t>PROGRAM „USŁUGI OPIEKUŃCZE DLA OSÓB NIEPEŁNOSPRAWNYCH” – EDYCJA 2019 </a:t>
            </a:r>
            <a:endParaRPr lang="pl-PL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6700" y="1171757"/>
            <a:ext cx="117221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Cel Programu </a:t>
            </a:r>
            <a:endParaRPr lang="pl-PL" sz="2400" b="1" dirty="0">
              <a:solidFill>
                <a:srgbClr val="002060"/>
              </a:solidFill>
              <a:latin typeface="+mj-lt"/>
            </a:endParaRPr>
          </a:p>
          <a:p>
            <a:r>
              <a:rPr lang="pl-PL" sz="2400" b="1" dirty="0"/>
              <a:t>Poprawa jakości świadczonych usług opiekuńczych oraz zwiększenie dostępności do usług opiekuńczych dla osób niepełnosprawnych posiadających stosowne orzeczenie. </a:t>
            </a:r>
            <a:endParaRPr lang="pl-PL" sz="2400" b="1" dirty="0">
              <a:solidFill>
                <a:srgbClr val="FF0000"/>
              </a:solidFill>
            </a:endParaRPr>
          </a:p>
          <a:p>
            <a:endParaRPr lang="pl-PL" sz="2000" dirty="0"/>
          </a:p>
          <a:p>
            <a:r>
              <a:rPr lang="pl-PL" sz="2000" b="1" dirty="0">
                <a:solidFill>
                  <a:srgbClr val="0070C0"/>
                </a:solidFill>
              </a:rPr>
              <a:t>1. </a:t>
            </a:r>
            <a:r>
              <a:rPr lang="pl-PL" sz="2400" b="1" dirty="0">
                <a:solidFill>
                  <a:srgbClr val="0070C0"/>
                </a:solidFill>
              </a:rPr>
              <a:t>osoby niepełnosprawne w wieku do 75 r.ż. </a:t>
            </a:r>
            <a:endParaRPr lang="pl-PL" sz="2000" dirty="0"/>
          </a:p>
          <a:p>
            <a:r>
              <a:rPr lang="pl-PL" sz="2000" dirty="0"/>
              <a:t>•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z orzeczeniem o znacznym stopniu niepełnosprawności, </a:t>
            </a:r>
          </a:p>
          <a:p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• z orzeczeniem lekarza orzecznika Zakładu Ubezpieczeń Społecznych o całkowitej niezdolności do pracy </a:t>
            </a:r>
            <a:br>
              <a:rPr lang="pl-PL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   i niezdolności do samodzielnej egzystencji </a:t>
            </a:r>
          </a:p>
          <a:p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• orzeczeniem o niezdolności do samodzielnej egzystencji wydane na podstawie przepisów ustawy </a:t>
            </a:r>
            <a:br>
              <a:rPr lang="pl-PL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   o emeryturach i rentach z Funduszu Ubezpieczeń Społecznych</a:t>
            </a:r>
          </a:p>
          <a:p>
            <a:r>
              <a:rPr lang="pl-PL" sz="2000" b="1" dirty="0">
                <a:solidFill>
                  <a:srgbClr val="0070C0"/>
                </a:solidFill>
              </a:rPr>
              <a:t>2. </a:t>
            </a:r>
            <a:r>
              <a:rPr lang="pl-PL" sz="2400" b="1" dirty="0">
                <a:solidFill>
                  <a:srgbClr val="0070C0"/>
                </a:solidFill>
              </a:rPr>
              <a:t>dzieci do 16 r.ż. </a:t>
            </a:r>
            <a:endParaRPr lang="pl-PL" sz="2400" dirty="0">
              <a:solidFill>
                <a:srgbClr val="0070C0"/>
              </a:solidFill>
            </a:endParaRPr>
          </a:p>
          <a:p>
            <a:r>
              <a:rPr lang="pl-PL" sz="2000" dirty="0"/>
              <a:t>• 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z orzeczeniem o niepełnosprawności ze szczególnymi  wskazaniami tj. konieczności stałej lub długotrwałej opieki lub pomocy innej osoby w związku ze znacznie ograniczoną możliwością samodzielnej egzystencji </a:t>
            </a:r>
          </a:p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oraz konieczności stałego współudziału na co dzień opiekuna dziecka w procesie jego leczenia, rehabilitacji </a:t>
            </a:r>
            <a:br>
              <a:rPr lang="pl-PL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i edukacji. </a:t>
            </a:r>
          </a:p>
          <a:p>
            <a:endParaRPr lang="pl-PL" sz="2000" dirty="0"/>
          </a:p>
          <a:p>
            <a:r>
              <a:rPr lang="pl-PL" sz="2000" b="1" dirty="0"/>
              <a:t>           z wyłączeniem specjalistycznych usług opiekuńczych dla osób z zaburzeniami psychicznymi.</a:t>
            </a:r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227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03500" y="161899"/>
            <a:ext cx="9588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/>
          </a:p>
          <a:p>
            <a:r>
              <a:rPr lang="pl-PL" sz="2000" b="1" dirty="0">
                <a:solidFill>
                  <a:schemeClr val="bg2">
                    <a:lumMod val="10000"/>
                  </a:schemeClr>
                </a:solidFill>
              </a:rPr>
              <a:t>PROGRAM „USŁUGI OPIEKUŃCZE DLA OSÓB NIEPEŁNOSPRAWNYCH” – EDYCJA 2019 </a:t>
            </a:r>
            <a:endParaRPr lang="pl-PL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87965" y="1157581"/>
            <a:ext cx="117221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Organizowanie oraz świadczenie usług opiekuńczych, w tym specjalistycznych usług opiekuńczych jest zadaniem własnym gminy o charakterze obowiązkowym, finansowanym ze środków własnych gminy.</a:t>
            </a:r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Zgodnie z ogłoszonym naborem gminy w terminie </a:t>
            </a:r>
            <a:r>
              <a:rPr lang="pl-PL" sz="2000" dirty="0">
                <a:solidFill>
                  <a:srgbClr val="FF0000"/>
                </a:solidFill>
              </a:rPr>
              <a:t>do </a:t>
            </a:r>
            <a:r>
              <a:rPr lang="pl-PL" sz="2000" b="1" dirty="0">
                <a:solidFill>
                  <a:srgbClr val="FF0000"/>
                </a:solidFill>
              </a:rPr>
              <a:t>29 marca 2019 r</a:t>
            </a:r>
            <a:r>
              <a:rPr lang="pl-PL" sz="2000" b="1" dirty="0"/>
              <a:t>. </a:t>
            </a:r>
            <a:r>
              <a:rPr lang="pl-PL" sz="2000" dirty="0"/>
              <a:t>składały wnioski </a:t>
            </a:r>
          </a:p>
          <a:p>
            <a:r>
              <a:rPr lang="pl-PL" sz="2000" dirty="0"/>
              <a:t>do Wojewody Śląskiego na środki finansowe z programu.</a:t>
            </a:r>
          </a:p>
          <a:p>
            <a:endParaRPr lang="pl-PL" sz="2000" dirty="0"/>
          </a:p>
          <a:p>
            <a:r>
              <a:rPr lang="pl-PL" sz="2000" dirty="0"/>
              <a:t>Do Wojewody Śląskiego wpłynęło łącznie </a:t>
            </a:r>
            <a:r>
              <a:rPr lang="pl-PL" sz="2000" b="1" dirty="0"/>
              <a:t>35 wniosków z 22 gmin </a:t>
            </a:r>
            <a:r>
              <a:rPr lang="pl-PL" sz="2000" dirty="0"/>
              <a:t>na środki finansowe z Programu: </a:t>
            </a:r>
          </a:p>
          <a:p>
            <a:r>
              <a:rPr lang="pl-PL" sz="2000" dirty="0"/>
              <a:t>•</a:t>
            </a:r>
            <a:r>
              <a:rPr lang="pl-PL" sz="2000" b="1" dirty="0"/>
              <a:t>23 na usługi opiekuńcze; </a:t>
            </a:r>
            <a:endParaRPr lang="pl-PL" sz="2000" dirty="0"/>
          </a:p>
          <a:p>
            <a:r>
              <a:rPr lang="pl-PL" sz="2000" dirty="0"/>
              <a:t>•</a:t>
            </a:r>
            <a:r>
              <a:rPr lang="pl-PL" sz="2000" b="1" dirty="0"/>
              <a:t>12 na specjalistyczne usługi opiekuńcze </a:t>
            </a:r>
            <a:endParaRPr lang="pl-PL" sz="2000" dirty="0"/>
          </a:p>
          <a:p>
            <a:endParaRPr lang="pl-PL" sz="2000" b="1" dirty="0"/>
          </a:p>
          <a:p>
            <a:r>
              <a:rPr lang="pl-PL" sz="2000" b="1" dirty="0"/>
              <a:t>Finalnie w ramach ww. Programu 21 gmin złożyło 37 wniosków, w tym: </a:t>
            </a:r>
            <a:endParaRPr lang="pl-PL" sz="2000" dirty="0"/>
          </a:p>
          <a:p>
            <a:r>
              <a:rPr lang="pl-PL" sz="2000" dirty="0"/>
              <a:t>20 gmin złożyło 23 wnioski na usługi opiekuńcze, </a:t>
            </a:r>
          </a:p>
          <a:p>
            <a:r>
              <a:rPr lang="pl-PL" sz="2000" dirty="0"/>
              <a:t>11 gmin złożyło 14 wniosków na specjalistyczne usługi opiekuńcze </a:t>
            </a:r>
          </a:p>
          <a:p>
            <a:endParaRPr lang="pl-PL" sz="2000" dirty="0"/>
          </a:p>
          <a:p>
            <a:pPr algn="ctr"/>
            <a:r>
              <a:rPr lang="pl-PL" sz="2000" dirty="0"/>
              <a:t>Po dokonaniu końcowej oceny (formalnej i merytorycznej) wszystkie z 21 gmin uzyskało rekomendację Wojewody Śląskiego na złożone wnioski. </a:t>
            </a:r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b="1" dirty="0"/>
              <a:t>           </a:t>
            </a:r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997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03500" y="161899"/>
            <a:ext cx="9588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/>
          </a:p>
          <a:p>
            <a:endParaRPr lang="pl-PL" sz="20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pl-PL" sz="20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pl-PL" sz="20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l-PL" sz="2000" b="1" dirty="0">
                <a:solidFill>
                  <a:schemeClr val="bg2">
                    <a:lumMod val="10000"/>
                  </a:schemeClr>
                </a:solidFill>
              </a:rPr>
              <a:t>PROGRAM „USŁUGI OPIEKUŃCZE DLA OSÓB NIEPEŁNOSPRAWNYCH” – EDYCJA 2019 </a:t>
            </a:r>
            <a:endParaRPr lang="pl-PL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6700" y="1171757"/>
            <a:ext cx="117221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800" dirty="0"/>
          </a:p>
          <a:p>
            <a:pPr algn="ctr"/>
            <a:endParaRPr lang="pl-PL" sz="2800" dirty="0"/>
          </a:p>
          <a:p>
            <a:pPr algn="ctr"/>
            <a:r>
              <a:rPr lang="pl-PL" sz="2800" dirty="0"/>
              <a:t>Łączna kwota środków na dofinansowanie w ramach Programu</a:t>
            </a:r>
            <a:r>
              <a:rPr lang="pl-PL" sz="2800" b="1" dirty="0"/>
              <a:t>, o które</a:t>
            </a:r>
            <a:endParaRPr lang="pl-PL" sz="2800" dirty="0"/>
          </a:p>
          <a:p>
            <a:pPr algn="ctr"/>
            <a:r>
              <a:rPr lang="pl-PL" sz="2800" b="1" dirty="0"/>
              <a:t>wnioskowały gminy wynosiła:</a:t>
            </a:r>
            <a:endParaRPr lang="pl-PL" sz="2800" dirty="0"/>
          </a:p>
          <a:p>
            <a:r>
              <a:rPr lang="pl-PL" sz="3200" b="1" dirty="0"/>
              <a:t>                                                  </a:t>
            </a:r>
            <a:r>
              <a:rPr lang="pl-PL" sz="3200" b="1" dirty="0">
                <a:solidFill>
                  <a:srgbClr val="FF0000"/>
                </a:solidFill>
              </a:rPr>
              <a:t>3 399 008,83 zł</a:t>
            </a:r>
            <a:endParaRPr lang="pl-PL" sz="3200" dirty="0">
              <a:solidFill>
                <a:srgbClr val="FF0000"/>
              </a:solidFill>
            </a:endParaRPr>
          </a:p>
          <a:p>
            <a:endParaRPr lang="pl-PL" sz="2000" dirty="0"/>
          </a:p>
          <a:p>
            <a:r>
              <a:rPr lang="pl-PL" sz="3200" b="1" dirty="0"/>
              <a:t>W tym:</a:t>
            </a:r>
          </a:p>
          <a:p>
            <a:r>
              <a:rPr lang="pl-PL" sz="3200" dirty="0">
                <a:solidFill>
                  <a:srgbClr val="FF0000"/>
                </a:solidFill>
              </a:rPr>
              <a:t>na usługi opiekuńcze                                -        2 743 257,20 zł</a:t>
            </a:r>
          </a:p>
          <a:p>
            <a:r>
              <a:rPr lang="pl-PL" sz="3200" dirty="0">
                <a:solidFill>
                  <a:srgbClr val="FF0000"/>
                </a:solidFill>
              </a:rPr>
              <a:t>na specjalistyczne usługi opiekuńcze     -        </a:t>
            </a:r>
            <a:r>
              <a:rPr lang="pl-PL" sz="3200" dirty="0"/>
              <a:t>   </a:t>
            </a:r>
            <a:r>
              <a:rPr lang="pl-PL" sz="3200" dirty="0">
                <a:solidFill>
                  <a:srgbClr val="FF0000"/>
                </a:solidFill>
              </a:rPr>
              <a:t>655 751,63 zł </a:t>
            </a:r>
          </a:p>
          <a:p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sz="2000" dirty="0"/>
              <a:t> </a:t>
            </a:r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b="1" dirty="0"/>
              <a:t>           </a:t>
            </a:r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479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iestandardowy 1">
      <a:dk1>
        <a:srgbClr val="53565A"/>
      </a:dk1>
      <a:lt1>
        <a:sysClr val="window" lastClr="FFFFFF"/>
      </a:lt1>
      <a:dk2>
        <a:srgbClr val="53565A"/>
      </a:dk2>
      <a:lt2>
        <a:srgbClr val="E7E6E6"/>
      </a:lt2>
      <a:accent1>
        <a:srgbClr val="48A23F"/>
      </a:accent1>
      <a:accent2>
        <a:srgbClr val="CB3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3691</TotalTime>
  <Words>1586</Words>
  <Application>Microsoft Office PowerPoint</Application>
  <PresentationFormat>Niestandardowy</PresentationFormat>
  <Paragraphs>349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Office Theme</vt:lpstr>
      <vt:lpstr>Prezentacja programu PowerPoint</vt:lpstr>
      <vt:lpstr>   „SOLIDARNOŚCIOWY FUNDUSZ WSPARCIA    OSÓB NIEPEŁNOSPRAWNYCH”        Mstów, 28 czerwca 2019 rok </vt:lpstr>
      <vt:lpstr>Prezentacja programu PowerPoint</vt:lpstr>
      <vt:lpstr>  Zgodnie z art. 6 ustawy, Środki Funduszu przeznacza się na realizację:   </vt:lpstr>
      <vt:lpstr>  Minister Rodziny, Pracy i Polityki Społecznej  w ramach Solidarnościowego Funduszu Wsparcia Osób Niepełnosprawnych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„Wsparcie ze środków PFRON oraz obszary związane  z dostępnością  osób niepełnosprawnych”       Mstów, 28 czerwca 2019 rok </vt:lpstr>
      <vt:lpstr> Pomoc ze środków PFRON – programy i zadania realizowane przez Oddział Śląski:  </vt:lpstr>
      <vt:lpstr>  Pomoc ze środków PFRON - programy i zadania realizowane przez Oddział Śląski:  </vt:lpstr>
      <vt:lpstr>Prezentacja programu PowerPoint</vt:lpstr>
      <vt:lpstr>Prezentacja programu PowerPoint</vt:lpstr>
      <vt:lpstr>Prezentacja programu PowerPoint</vt:lpstr>
      <vt:lpstr>                                      Pilotażowy program „Aktywny samorząd”                        na formy wsparcia  realizowane w 2019 roku                         Łączna kwota środków na dofinansowanie w ramach Programu,                                                                    wynosiła:                                                                                                              10 776 481,00 zł   W tym: Moduł I     -  6 614 190,00 zł Moduł II    -  3 473 588,00 zł  Eksperci    -          3 300,00 zł  Obsługa    -      504 388,00 zł Promocja  -     100 877,00 zł  Ewaluacja  -      50 438,00 zł </vt:lpstr>
      <vt:lpstr>Prezentacja programu PowerPoint</vt:lpstr>
      <vt:lpstr>      Obszary programu, które są realizowane w 2019 roku w ramach WRR:  obszar B – likwidacja barier w urzędach, placówkach edukacyjnych lub środowiskowych domach samopomocy w zakresie umożliwienia osobom niepełnosprawnym poruszania się i komunikowania; obszar C – tworzenie spółdzielni socjalnych osób prawnych; obszar D – likwidacja barier transportowych; obszar E – dofinansowanie wymaganego wkładu własnego w projektach dotyczących aktywizacji i/lub integracji osób niepełnosprawnych; obszar F – tworzenie warsztatów terapii zajęciowej; obszar G – skierowanie do powiatów poza algorytmem dodatkowych środków na finansowanie zadań ustawowych dotyczących rehabilitacji zawodowej osób niepełnosprawnych. </vt:lpstr>
      <vt:lpstr>                   ” Program Wyrównywanie Róznic Między Regionami III”                       na formy wsparcia  realizowane w 2019 roku                         Łączna kwota środków na dofinansowanie w ramach Programu,                                                                    wynosiła:                                                                                             2 635 382,99 zł   W tym: Obszar B    -     691 796,21 zł – 13 projektów Obszar D    -  1 852 410,44 zł – 18 projektów Obszar G    -       91 176,34 zł –    4 projekty  </vt:lpstr>
      <vt:lpstr>Prezentacja programu PowerPoint</vt:lpstr>
      <vt:lpstr>                      Obszary programów realizowanych                    ze środków PFRON wpisujące się w program                    „Dostępność plus”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Dziękuję za uwagę   Oddział Śląski PFRON Pl. Grunwaldzki 8-10/8,  40-950 Katowice tel. 32 493 21 00 katowice@pfron.org.pl  www.pfron.org.pl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</dc:creator>
  <cp:lastModifiedBy>Teresa</cp:lastModifiedBy>
  <cp:revision>334</cp:revision>
  <cp:lastPrinted>2019-03-25T08:50:53Z</cp:lastPrinted>
  <dcterms:created xsi:type="dcterms:W3CDTF">2017-02-09T14:40:32Z</dcterms:created>
  <dcterms:modified xsi:type="dcterms:W3CDTF">2019-06-27T16:35:19Z</dcterms:modified>
</cp:coreProperties>
</file>