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7" r:id="rId3"/>
    <p:sldId id="265" r:id="rId4"/>
    <p:sldId id="268" r:id="rId5"/>
    <p:sldId id="277" r:id="rId6"/>
    <p:sldId id="284" r:id="rId7"/>
    <p:sldId id="271" r:id="rId8"/>
    <p:sldId id="286" r:id="rId9"/>
    <p:sldId id="274" r:id="rId10"/>
    <p:sldId id="279" r:id="rId11"/>
    <p:sldId id="258" r:id="rId12"/>
  </p:sldIdLst>
  <p:sldSz cx="4319588" cy="3240088"/>
  <p:notesSz cx="6858000" cy="9144000"/>
  <p:defaultTextStyle>
    <a:defPPr>
      <a:defRPr lang="pl-PL"/>
    </a:defPPr>
    <a:lvl1pPr marL="0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88036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76072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64108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152144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440180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728216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016252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304288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1" userDrawn="1">
          <p15:clr>
            <a:srgbClr val="A4A3A4"/>
          </p15:clr>
        </p15:guide>
        <p15:guide id="2" pos="13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otr" initials="p" lastIdx="0" clrIdx="0">
    <p:extLst>
      <p:ext uri="{19B8F6BF-5375-455C-9EA6-DF929625EA0E}">
        <p15:presenceInfo xmlns:p15="http://schemas.microsoft.com/office/powerpoint/2012/main" userId="piot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2" autoAdjust="0"/>
    <p:restoredTop sz="94660"/>
  </p:normalViewPr>
  <p:slideViewPr>
    <p:cSldViewPr>
      <p:cViewPr varScale="1">
        <p:scale>
          <a:sx n="171" d="100"/>
          <a:sy n="171" d="100"/>
        </p:scale>
        <p:origin x="1622" y="110"/>
      </p:cViewPr>
      <p:guideLst>
        <p:guide orient="horz" pos="1021"/>
        <p:guide pos="13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Arkusz_programu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2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31005277315912E-2"/>
          <c:y val="1.1941522638960037E-2"/>
          <c:w val="0.84468652788579046"/>
          <c:h val="0.83090767692478618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rgbClr val="0066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BB5-456B-A668-6B072ED36FD5}"/>
              </c:ext>
            </c:extLst>
          </c:dPt>
          <c:dPt>
            <c:idx val="1"/>
            <c:bubble3D val="0"/>
            <c:explosion val="20"/>
            <c:spPr>
              <a:solidFill>
                <a:srgbClr val="0070C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BB5-456B-A668-6B072ED36FD5}"/>
              </c:ext>
            </c:extLst>
          </c:dPt>
          <c:dPt>
            <c:idx val="2"/>
            <c:bubble3D val="0"/>
            <c:explosion val="13"/>
            <c:spPr>
              <a:solidFill>
                <a:srgbClr val="7030A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BB5-456B-A668-6B072ED36FD5}"/>
              </c:ext>
            </c:extLst>
          </c:dPt>
          <c:dPt>
            <c:idx val="3"/>
            <c:bubble3D val="0"/>
            <c:explosion val="8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DBB5-456B-A668-6B072ED36FD5}"/>
              </c:ext>
            </c:extLst>
          </c:dPt>
          <c:dPt>
            <c:idx val="4"/>
            <c:bubble3D val="0"/>
            <c:explosion val="5"/>
            <c:spPr>
              <a:solidFill>
                <a:srgbClr val="C0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DBB5-456B-A668-6B072ED36FD5}"/>
              </c:ext>
            </c:extLst>
          </c:dPt>
          <c:dLbls>
            <c:dLbl>
              <c:idx val="0"/>
              <c:layout>
                <c:manualLayout>
                  <c:x val="-0.29146707099454766"/>
                  <c:y val="0.1427926947029099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7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700" dirty="0" smtClean="0">
                        <a:solidFill>
                          <a:schemeClr val="bg1"/>
                        </a:solidFill>
                      </a:rPr>
                      <a:t>W zarządzie LP 80 </a:t>
                    </a:r>
                    <a:r>
                      <a:rPr lang="en-US" sz="700" baseline="0" dirty="0" smtClean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55946777869516"/>
                      <c:h val="8.04884774859839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BB5-456B-A668-6B072ED36FD5}"/>
                </c:ext>
              </c:extLst>
            </c:dLbl>
            <c:dLbl>
              <c:idx val="1"/>
              <c:layout>
                <c:manualLayout>
                  <c:x val="0.10723743368792346"/>
                  <c:y val="-8.88056314449909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7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700" dirty="0" smtClean="0"/>
                      <a:t>Parki</a:t>
                    </a:r>
                    <a:r>
                      <a:rPr lang="en-US" sz="700" baseline="0" dirty="0" smtClean="0"/>
                      <a:t> </a:t>
                    </a:r>
                    <a:r>
                      <a:rPr lang="en-US" sz="700" baseline="0" dirty="0" err="1" smtClean="0"/>
                      <a:t>narodowe</a:t>
                    </a:r>
                    <a:r>
                      <a:rPr lang="en-US" sz="700" baseline="0" dirty="0" smtClean="0"/>
                      <a:t> 0,4 %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BB5-456B-A668-6B072ED36FD5}"/>
                </c:ext>
              </c:extLst>
            </c:dLbl>
            <c:dLbl>
              <c:idx val="2"/>
              <c:layout>
                <c:manualLayout>
                  <c:x val="-1.3778389582279491E-2"/>
                  <c:y val="0.122397200282618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7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700" dirty="0" smtClean="0"/>
                      <a:t>Inne Skarbu </a:t>
                    </a:r>
                    <a:r>
                      <a:rPr lang="en-US" sz="700" dirty="0" err="1" smtClean="0"/>
                      <a:t>Państwa</a:t>
                    </a:r>
                    <a:r>
                      <a:rPr lang="en-US" sz="700" dirty="0" smtClean="0"/>
                      <a:t> 1,6</a:t>
                    </a:r>
                    <a:r>
                      <a:rPr lang="en-US" sz="700" baseline="0" dirty="0" smtClean="0"/>
                      <a:t>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254981489443463"/>
                      <c:h val="8.04884774859839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BB5-456B-A668-6B072ED36FD5}"/>
                </c:ext>
              </c:extLst>
            </c:dLbl>
            <c:dLbl>
              <c:idx val="3"/>
              <c:layout>
                <c:manualLayout>
                  <c:x val="-0.26965714568359689"/>
                  <c:y val="4.013245848735656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7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700" dirty="0" smtClean="0"/>
                      <a:t>Własności </a:t>
                    </a:r>
                    <a:r>
                      <a:rPr lang="en-US" sz="700" dirty="0" err="1" smtClean="0"/>
                      <a:t>gmin</a:t>
                    </a:r>
                    <a:r>
                      <a:rPr lang="en-US" sz="700" dirty="0" smtClean="0"/>
                      <a:t>     0,8 </a:t>
                    </a:r>
                    <a:r>
                      <a:rPr lang="en-US" sz="700" baseline="0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BB5-456B-A668-6B072ED36FD5}"/>
                </c:ext>
              </c:extLst>
            </c:dLbl>
            <c:dLbl>
              <c:idx val="4"/>
              <c:layout>
                <c:manualLayout>
                  <c:x val="-0.10034804561945225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7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700" dirty="0" smtClean="0"/>
                      <a:t>Lasy prywatne 17,2 </a:t>
                    </a:r>
                    <a:r>
                      <a:rPr lang="en-US" sz="700" baseline="0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BB5-456B-A668-6B072ED36F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w zarządzie LP</c:v>
                </c:pt>
                <c:pt idx="1">
                  <c:v>parki narodowe</c:v>
                </c:pt>
                <c:pt idx="2">
                  <c:v>inne Skarbu Państwa</c:v>
                </c:pt>
                <c:pt idx="3">
                  <c:v>własności gmin</c:v>
                </c:pt>
                <c:pt idx="4">
                  <c:v>lasy prywatne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80</c:v>
                </c:pt>
                <c:pt idx="1">
                  <c:v>0.4</c:v>
                </c:pt>
                <c:pt idx="2">
                  <c:v>1.6</c:v>
                </c:pt>
                <c:pt idx="3">
                  <c:v>0.8</c:v>
                </c:pt>
                <c:pt idx="4">
                  <c:v>17.2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BB5-456B-A668-6B072ED36FD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194964B-D8EA-4489-AF87-001511FDDD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7255A96-31F0-4036-BC85-C3D216A0AC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5E951-563D-4116-8E89-F18B5FD82989}" type="datetimeFigureOut">
              <a:rPr lang="pl-PL" smtClean="0"/>
              <a:t>07.04.2022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04C2E20-09B9-4D8D-B45D-0720CF524A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A8313D0-C2C6-4318-825A-32E6CCD12F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00349-63FB-4BB0-9466-1633C3FFD1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1882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EC264-E069-44CD-BCDB-8347ED935855}" type="datetimeFigureOut">
              <a:rPr lang="pl-PL" smtClean="0"/>
              <a:t>07.04.2022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9D79F-0ECB-480B-9306-A1BC325481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58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2409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ś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3455938" y="2950445"/>
            <a:ext cx="792287" cy="144016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136BB9F-F41C-4172-B28A-19863538028F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EFC56E8B-5563-4F16-B5B4-1030D9165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665" y="799976"/>
            <a:ext cx="3725862" cy="360040"/>
          </a:xfrm>
          <a:prstGeom prst="rect">
            <a:avLst/>
          </a:prstGeom>
        </p:spPr>
        <p:txBody>
          <a:bodyPr/>
          <a:lstStyle>
            <a:lvl1pPr algn="l">
              <a:defRPr lang="pl-PL" sz="1800" kern="1200" dirty="0">
                <a:solidFill>
                  <a:srgbClr val="015F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BEDD545F-3223-4E62-80C6-6F3A6A03A5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586" y="1332012"/>
            <a:ext cx="3725862" cy="914400"/>
          </a:xfrm>
          <a:prstGeom prst="rect">
            <a:avLst/>
          </a:prstGeom>
        </p:spPr>
        <p:txBody>
          <a:bodyPr/>
          <a:lstStyle>
            <a:lvl1pPr marL="0" marR="0" indent="0" algn="l" defTabSz="4319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050"/>
              </a:buClr>
              <a:buSzTx/>
              <a:buFont typeface="Arial" panose="020B0604020202020204" pitchFamily="34" charset="0"/>
              <a:buNone/>
              <a:tabLst/>
              <a:defRPr lang="pl-PL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7420" indent="-171450">
              <a:buClr>
                <a:srgbClr val="006050"/>
              </a:buClr>
              <a:buFont typeface="Arial" panose="020B0604020202020204" pitchFamily="34" charset="0"/>
              <a:buChar char="•"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171450" marR="0" lvl="0" indent="-171450" algn="l" defTabSz="4319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marL="171450" marR="0" lvl="0" indent="-171450" algn="l" defTabSz="4319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EDFB3117-2722-4264-B705-2E25CA491D3A}"/>
              </a:ext>
            </a:extLst>
          </p:cNvPr>
          <p:cNvCxnSpPr>
            <a:cxnSpLocks/>
          </p:cNvCxnSpPr>
          <p:nvPr userDrawn="1"/>
        </p:nvCxnSpPr>
        <p:spPr>
          <a:xfrm>
            <a:off x="241566" y="577489"/>
            <a:ext cx="648072" cy="0"/>
          </a:xfrm>
          <a:prstGeom prst="line">
            <a:avLst/>
          </a:prstGeom>
          <a:ln w="12700">
            <a:solidFill>
              <a:srgbClr val="006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59F44EB-7730-42B6-9434-C3381171A8B3}"/>
              </a:ext>
            </a:extLst>
          </p:cNvPr>
          <p:cNvSpPr txBox="1"/>
          <p:nvPr userDrawn="1"/>
        </p:nvSpPr>
        <p:spPr>
          <a:xfrm>
            <a:off x="97291" y="2967872"/>
            <a:ext cx="7663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600" dirty="0">
              <a:solidFill>
                <a:schemeClr val="bg1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A4968D5-AC29-495F-9DEF-FCA4BECE89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2" y="144627"/>
            <a:ext cx="67485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228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0" userDrawn="1">
          <p15:clr>
            <a:srgbClr val="FBAE40"/>
          </p15:clr>
        </p15:guide>
        <p15:guide id="2" pos="13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201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58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31939" rtl="0" eaLnBrk="1" latinLnBrk="0" hangingPunct="1">
        <a:spcBef>
          <a:spcPct val="0"/>
        </a:spcBef>
        <a:buNone/>
        <a:defRPr sz="20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977" indent="-161977" algn="l" defTabSz="431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50951" indent="-134981" algn="l" defTabSz="431939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39923" indent="-107985" algn="l" defTabSz="431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755893" indent="-107985" algn="l" defTabSz="431939" rtl="0" eaLnBrk="1" latinLnBrk="0" hangingPunct="1">
        <a:spcBef>
          <a:spcPct val="20000"/>
        </a:spcBef>
        <a:buFont typeface="Arial" panose="020B0604020202020204" pitchFamily="34" charset="0"/>
        <a:buChar char="–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71862" indent="-107985" algn="l" defTabSz="431939" rtl="0" eaLnBrk="1" latinLnBrk="0" hangingPunct="1">
        <a:spcBef>
          <a:spcPct val="20000"/>
        </a:spcBef>
        <a:buFont typeface="Arial" panose="020B0604020202020204" pitchFamily="34" charset="0"/>
        <a:buChar char="»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187832" indent="-107985" algn="l" defTabSz="431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03801" indent="-107985" algn="l" defTabSz="431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619770" indent="-107985" algn="l" defTabSz="431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835740" indent="-107985" algn="l" defTabSz="431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31939" rtl="0" eaLnBrk="1" latinLnBrk="0" hangingPunct="1">
        <a:defRPr sz="825" kern="1200">
          <a:solidFill>
            <a:schemeClr val="tx1"/>
          </a:solidFill>
          <a:latin typeface="+mn-lt"/>
          <a:ea typeface="+mn-ea"/>
          <a:cs typeface="+mn-cs"/>
        </a:defRPr>
      </a:lvl1pPr>
      <a:lvl2pPr marL="215969" algn="l" defTabSz="431939" rtl="0" eaLnBrk="1" latinLnBrk="0" hangingPunct="1">
        <a:defRPr sz="825" kern="1200">
          <a:solidFill>
            <a:schemeClr val="tx1"/>
          </a:solidFill>
          <a:latin typeface="+mn-lt"/>
          <a:ea typeface="+mn-ea"/>
          <a:cs typeface="+mn-cs"/>
        </a:defRPr>
      </a:lvl2pPr>
      <a:lvl3pPr marL="431939" algn="l" defTabSz="431939" rtl="0" eaLnBrk="1" latinLnBrk="0" hangingPunct="1">
        <a:defRPr sz="825" kern="1200">
          <a:solidFill>
            <a:schemeClr val="tx1"/>
          </a:solidFill>
          <a:latin typeface="+mn-lt"/>
          <a:ea typeface="+mn-ea"/>
          <a:cs typeface="+mn-cs"/>
        </a:defRPr>
      </a:lvl3pPr>
      <a:lvl4pPr marL="647908" algn="l" defTabSz="431939" rtl="0" eaLnBrk="1" latinLnBrk="0" hangingPunct="1">
        <a:defRPr sz="825" kern="1200">
          <a:solidFill>
            <a:schemeClr val="tx1"/>
          </a:solidFill>
          <a:latin typeface="+mn-lt"/>
          <a:ea typeface="+mn-ea"/>
          <a:cs typeface="+mn-cs"/>
        </a:defRPr>
      </a:lvl4pPr>
      <a:lvl5pPr marL="863878" algn="l" defTabSz="431939" rtl="0" eaLnBrk="1" latinLnBrk="0" hangingPunct="1">
        <a:defRPr sz="825" kern="1200">
          <a:solidFill>
            <a:schemeClr val="tx1"/>
          </a:solidFill>
          <a:latin typeface="+mn-lt"/>
          <a:ea typeface="+mn-ea"/>
          <a:cs typeface="+mn-cs"/>
        </a:defRPr>
      </a:lvl5pPr>
      <a:lvl6pPr marL="1079847" algn="l" defTabSz="431939" rtl="0" eaLnBrk="1" latinLnBrk="0" hangingPunct="1">
        <a:defRPr sz="825" kern="1200">
          <a:solidFill>
            <a:schemeClr val="tx1"/>
          </a:solidFill>
          <a:latin typeface="+mn-lt"/>
          <a:ea typeface="+mn-ea"/>
          <a:cs typeface="+mn-cs"/>
        </a:defRPr>
      </a:lvl6pPr>
      <a:lvl7pPr marL="1295816" algn="l" defTabSz="431939" rtl="0" eaLnBrk="1" latinLnBrk="0" hangingPunct="1">
        <a:defRPr sz="825" kern="1200">
          <a:solidFill>
            <a:schemeClr val="tx1"/>
          </a:solidFill>
          <a:latin typeface="+mn-lt"/>
          <a:ea typeface="+mn-ea"/>
          <a:cs typeface="+mn-cs"/>
        </a:defRPr>
      </a:lvl7pPr>
      <a:lvl8pPr marL="1511786" algn="l" defTabSz="431939" rtl="0" eaLnBrk="1" latinLnBrk="0" hangingPunct="1">
        <a:defRPr sz="825" kern="1200">
          <a:solidFill>
            <a:schemeClr val="tx1"/>
          </a:solidFill>
          <a:latin typeface="+mn-lt"/>
          <a:ea typeface="+mn-ea"/>
          <a:cs typeface="+mn-cs"/>
        </a:defRPr>
      </a:lvl8pPr>
      <a:lvl9pPr marL="1727755" algn="l" defTabSz="431939" rtl="0" eaLnBrk="1" latinLnBrk="0" hangingPunct="1">
        <a:defRPr sz="8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077949" y="1521372"/>
            <a:ext cx="208711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25" dirty="0"/>
              <a:t>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97291" y="771281"/>
            <a:ext cx="400671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Lasy nie stanowiące własności Skarbu Państwa w zasięgu terytorialnym Regionalnej Dyrekcji Lasów Państwowych</a:t>
            </a:r>
          </a:p>
          <a:p>
            <a:pPr algn="ctr"/>
            <a:r>
              <a:rPr lang="pl-PL" sz="10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Katowicach</a:t>
            </a:r>
            <a:r>
              <a:rPr lang="pl-PL" sz="10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0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oraz kwestie nadzoru nad nimi </a:t>
            </a:r>
            <a:endParaRPr lang="pl-PL" sz="1000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500" i="1" dirty="0" smtClean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800" i="1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Posiedzenie </a:t>
            </a:r>
            <a:r>
              <a:rPr lang="pl-PL" sz="800" i="1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l-PL" sz="800" i="1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omisji Ekologii </a:t>
            </a:r>
          </a:p>
          <a:p>
            <a:pPr algn="ctr"/>
            <a:r>
              <a:rPr lang="pl-PL" sz="800" i="1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Śląskiego Związku Gmin i Powiatów</a:t>
            </a:r>
            <a:endParaRPr lang="pl-PL" sz="800" i="1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600" dirty="0" smtClean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Katowice, 07.04.2022 r.</a:t>
            </a:r>
            <a:endParaRPr lang="pl-PL" sz="600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0A6D97F-4405-42FE-89B0-E005A5782A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55" y="1783872"/>
            <a:ext cx="2374241" cy="110607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8070788-9FB0-47A1-9A15-A1678BC14907}"/>
              </a:ext>
            </a:extLst>
          </p:cNvPr>
          <p:cNvSpPr txBox="1"/>
          <p:nvPr/>
        </p:nvSpPr>
        <p:spPr>
          <a:xfrm>
            <a:off x="97291" y="2967872"/>
            <a:ext cx="7663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600" dirty="0">
              <a:solidFill>
                <a:schemeClr val="bg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27B8D8-27E0-4B18-9135-3FFE434E4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07" y="98605"/>
            <a:ext cx="1251972" cy="686142"/>
          </a:xfrm>
          <a:prstGeom prst="rect">
            <a:avLst/>
          </a:prstGeom>
        </p:spPr>
      </p:pic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A94F2313-D59D-45BA-9871-EF3A36ECE5A2}"/>
              </a:ext>
            </a:extLst>
          </p:cNvPr>
          <p:cNvCxnSpPr>
            <a:cxnSpLocks/>
          </p:cNvCxnSpPr>
          <p:nvPr/>
        </p:nvCxnSpPr>
        <p:spPr>
          <a:xfrm>
            <a:off x="1499359" y="835907"/>
            <a:ext cx="1320868" cy="0"/>
          </a:xfrm>
          <a:prstGeom prst="line">
            <a:avLst/>
          </a:prstGeom>
          <a:ln w="12700">
            <a:solidFill>
              <a:srgbClr val="006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36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3650" y="107876"/>
            <a:ext cx="3384376" cy="360040"/>
          </a:xfrm>
        </p:spPr>
        <p:txBody>
          <a:bodyPr/>
          <a:lstStyle/>
          <a:p>
            <a:pPr algn="ctr"/>
            <a:r>
              <a:rPr lang="pl-PL" sz="1100" dirty="0" smtClean="0"/>
              <a:t>Zadania własne wynikające z ustawy o lasach, realizowane przez Lasy Państwowe</a:t>
            </a:r>
            <a:endParaRPr lang="pl-PL" sz="12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7960" y="611932"/>
            <a:ext cx="4319588" cy="914400"/>
          </a:xfrm>
        </p:spPr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pl-PL" sz="750" dirty="0" smtClean="0"/>
              <a:t>Doradztwo w zakresie gospodarki leśnej i zalesiania gruntów.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750" dirty="0" smtClean="0"/>
              <a:t>Opiniowanie projektów uproszczonych planów urządzenia lasu.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750" dirty="0"/>
              <a:t>U</a:t>
            </a:r>
            <a:r>
              <a:rPr lang="pl-PL" sz="750" dirty="0" smtClean="0"/>
              <a:t>dostępniania sadzonek drzew i krzewów leśnych oraz specjalistycznego sprzętu leśnego – na wniosek właściciela lasu.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750" dirty="0" smtClean="0"/>
              <a:t>Opiniowanie wniosków właścicieli lasów – skierowanych do starosty w sprawie przyznania środków finansowych z budżetu państwa na pokrycie kosztów, o których mowa w art. 12 ust. 1 ustawy o lasach (przebudowa, klęski, szkody przemysłowe).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750" dirty="0" smtClean="0"/>
              <a:t>Sporządzanie planu zalesień i potwierdzanie wykonania zalesień lub inwestycji wspieranych z rolniczych funduszy UE oraz wydanie stosownego zaświadczenia.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750" dirty="0" smtClean="0"/>
              <a:t>Występowanie do starostów w sprawach dotyczących potrzeby przeprowadzenia                 w lasach niepaństwowych zabiegów zwalczających i ochronnych (zagrożenie trwałości lasu). 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750" dirty="0" smtClean="0"/>
              <a:t>Zasięganie opinii właściwych organów administracji samorządowej w zakresie rocznego planu zalesiania gruntów niestanowiących własności Skarbu Państwa.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750" dirty="0" smtClean="0"/>
              <a:t>Dofinansowanie sporządzania uproszczonego planu urządzenia lasu dla lasów niestanowiących własności Skarbu Państwa.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750" dirty="0" smtClean="0"/>
              <a:t>Sporządzanie wielkoobszarowej inwentaryzacji stanu lasów oraz prowadzenie banku danych o lasach.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8315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1BB577-0366-4F56-840A-E4329577D3E4}"/>
              </a:ext>
            </a:extLst>
          </p:cNvPr>
          <p:cNvSpPr txBox="1">
            <a:spLocks/>
          </p:cNvSpPr>
          <p:nvPr/>
        </p:nvSpPr>
        <p:spPr>
          <a:xfrm>
            <a:off x="935658" y="1404020"/>
            <a:ext cx="2376264" cy="360040"/>
          </a:xfrm>
          <a:prstGeom prst="rect">
            <a:avLst/>
          </a:prstGeom>
          <a:noFill/>
        </p:spPr>
        <p:txBody>
          <a:bodyPr vert="horz" lIns="57607" tIns="28804" rIns="57607" bIns="28804" rtlCol="0">
            <a:normAutofit/>
          </a:bodyPr>
          <a:lstStyle>
            <a:lvl1pPr marL="216027" indent="-216027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59" indent="-180023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90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126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162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4198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2234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0270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8306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10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Dziękuję za uwagę</a:t>
            </a:r>
          </a:p>
        </p:txBody>
      </p:sp>
      <p:sp>
        <p:nvSpPr>
          <p:cNvPr id="4" name="Symbol zastępczy zawartości 2"/>
          <p:cNvSpPr>
            <a:spLocks noGrp="1"/>
          </p:cNvSpPr>
          <p:nvPr>
            <p:ph idx="4294967295"/>
          </p:nvPr>
        </p:nvSpPr>
        <p:spPr>
          <a:xfrm>
            <a:off x="1043496" y="2052638"/>
            <a:ext cx="2160588" cy="792162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Regionalna Dyrekcja</a:t>
            </a:r>
            <a:br>
              <a:rPr lang="pl-PL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Lasów Państwowych w </a:t>
            </a:r>
            <a:r>
              <a:rPr lang="pl-PL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Katowicach</a:t>
            </a:r>
            <a:r>
              <a:rPr lang="pl-PL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ul. </a:t>
            </a:r>
            <a:r>
              <a:rPr lang="pl-PL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Św. Huberta 43/45, 40-543 Katowice</a:t>
            </a:r>
            <a:endParaRPr lang="pl-PL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sekretariat@katowice.lasy.gov.pl</a:t>
            </a:r>
            <a:endParaRPr lang="pl-PL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tel.: +48 </a:t>
            </a:r>
            <a:r>
              <a:rPr lang="pl-PL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32 609 45 </a:t>
            </a:r>
            <a:r>
              <a:rPr lang="pl-PL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D711275-B343-473E-9C68-C5CFC5178F82}"/>
              </a:ext>
            </a:extLst>
          </p:cNvPr>
          <p:cNvSpPr txBox="1"/>
          <p:nvPr/>
        </p:nvSpPr>
        <p:spPr>
          <a:xfrm>
            <a:off x="97291" y="2967872"/>
            <a:ext cx="7663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600" dirty="0">
              <a:solidFill>
                <a:schemeClr val="bg1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E1C9DC1-7B74-4167-8AE4-59D04DD9B8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07" y="98605"/>
            <a:ext cx="1251972" cy="686142"/>
          </a:xfrm>
          <a:prstGeom prst="rect">
            <a:avLst/>
          </a:prstGeom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C019A0E6-BF8E-461B-A546-CA39568B7BE1}"/>
              </a:ext>
            </a:extLst>
          </p:cNvPr>
          <p:cNvCxnSpPr>
            <a:cxnSpLocks/>
          </p:cNvCxnSpPr>
          <p:nvPr/>
        </p:nvCxnSpPr>
        <p:spPr>
          <a:xfrm>
            <a:off x="1499359" y="835907"/>
            <a:ext cx="1320868" cy="0"/>
          </a:xfrm>
          <a:prstGeom prst="line">
            <a:avLst/>
          </a:prstGeom>
          <a:ln w="12700">
            <a:solidFill>
              <a:srgbClr val="006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3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2"/>
          <a:srcRect l="11854" t="6122" r="10131"/>
          <a:stretch/>
        </p:blipFill>
        <p:spPr>
          <a:xfrm>
            <a:off x="2243340" y="971972"/>
            <a:ext cx="2076248" cy="1910306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791642" y="327110"/>
            <a:ext cx="3725862" cy="360040"/>
          </a:xfrm>
        </p:spPr>
        <p:txBody>
          <a:bodyPr/>
          <a:lstStyle/>
          <a:p>
            <a:pPr algn="ctr"/>
            <a:r>
              <a:rPr lang="pl-PL" sz="1050" dirty="0" smtClean="0"/>
              <a:t>Powierzchnia lasów i lesistość RDLP w  Katowicach</a:t>
            </a:r>
            <a:endParaRPr lang="pl-PL" sz="105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778913" y="838795"/>
            <a:ext cx="1182736" cy="295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31963" fontAlgn="base">
              <a:spcBef>
                <a:spcPct val="0"/>
              </a:spcBef>
              <a:spcAft>
                <a:spcPct val="0"/>
              </a:spcAft>
            </a:pPr>
            <a:r>
              <a:rPr lang="pl-PL" sz="661" b="1" dirty="0">
                <a:solidFill>
                  <a:prstClr val="black"/>
                </a:solidFill>
                <a:latin typeface="Arial" charset="0"/>
              </a:rPr>
              <a:t>Lesistość wg województw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76344" y="736589"/>
            <a:ext cx="2227466" cy="20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1963" fontAlgn="base">
              <a:spcBef>
                <a:spcPct val="0"/>
              </a:spcBef>
              <a:spcAft>
                <a:spcPct val="0"/>
              </a:spcAft>
            </a:pPr>
            <a:endParaRPr lang="pl-PL" sz="756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Prostokąt 3"/>
          <p:cNvSpPr>
            <a:spLocks noChangeArrowheads="1"/>
          </p:cNvSpPr>
          <p:nvPr/>
        </p:nvSpPr>
        <p:spPr bwMode="auto">
          <a:xfrm>
            <a:off x="7719" y="2163390"/>
            <a:ext cx="1992217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319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8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Na Śląsku 0,08 ha  </a:t>
            </a:r>
            <a:r>
              <a:rPr kumimoji="0" lang="pl-PL" altLang="pl-PL" sz="85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lasu / </a:t>
            </a:r>
            <a:r>
              <a:rPr kumimoji="0" lang="pl-PL" altLang="pl-PL" sz="8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osobę</a:t>
            </a:r>
          </a:p>
        </p:txBody>
      </p:sp>
      <p:sp>
        <p:nvSpPr>
          <p:cNvPr id="10" name="AutoShape 1"/>
          <p:cNvSpPr>
            <a:spLocks noChangeArrowheads="1"/>
          </p:cNvSpPr>
          <p:nvPr/>
        </p:nvSpPr>
        <p:spPr bwMode="auto">
          <a:xfrm>
            <a:off x="1060497" y="1549163"/>
            <a:ext cx="857625" cy="278881"/>
          </a:xfrm>
          <a:prstGeom prst="parallelogram">
            <a:avLst>
              <a:gd name="adj" fmla="val 95000"/>
            </a:avLst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319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472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531" y="1204273"/>
            <a:ext cx="143986" cy="49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4" descr="http://powiat.kolobrzeg.pl/portal/images/2013/201306/l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0" y="1179907"/>
            <a:ext cx="982133" cy="74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e tekstowe 2"/>
          <p:cNvSpPr txBox="1">
            <a:spLocks noChangeArrowheads="1"/>
          </p:cNvSpPr>
          <p:nvPr/>
        </p:nvSpPr>
        <p:spPr bwMode="auto">
          <a:xfrm>
            <a:off x="3258" y="1995343"/>
            <a:ext cx="2187389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319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8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Średnio w Polsce 0,25 ha lasu / osobę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64119" y="583018"/>
            <a:ext cx="43540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1963" fontAlgn="base">
              <a:spcBef>
                <a:spcPct val="0"/>
              </a:spcBef>
              <a:spcAft>
                <a:spcPct val="0"/>
              </a:spcAft>
            </a:pPr>
            <a:r>
              <a:rPr lang="pl-PL" sz="756" b="1" dirty="0">
                <a:solidFill>
                  <a:prstClr val="black"/>
                </a:solidFill>
                <a:latin typeface="Arial" charset="0"/>
              </a:rPr>
              <a:t>Ogólna powierzchnia </a:t>
            </a:r>
            <a:r>
              <a:rPr lang="pl-PL" sz="756" dirty="0">
                <a:solidFill>
                  <a:prstClr val="black"/>
                </a:solidFill>
                <a:latin typeface="Arial" charset="0"/>
              </a:rPr>
              <a:t>dyrekcji wynosi </a:t>
            </a:r>
            <a:r>
              <a:rPr lang="pl-PL" sz="850" b="1" dirty="0" smtClean="0">
                <a:solidFill>
                  <a:prstClr val="black"/>
                </a:solidFill>
                <a:latin typeface="Arial" charset="0"/>
              </a:rPr>
              <a:t>633,7</a:t>
            </a:r>
            <a:r>
              <a:rPr lang="pl-PL" sz="756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pl-PL" sz="756" b="1" dirty="0">
                <a:solidFill>
                  <a:prstClr val="black"/>
                </a:solidFill>
                <a:latin typeface="Arial" charset="0"/>
              </a:rPr>
              <a:t>tys. </a:t>
            </a:r>
            <a:r>
              <a:rPr lang="pl-PL" sz="756" b="1" dirty="0" smtClean="0">
                <a:solidFill>
                  <a:prstClr val="black"/>
                </a:solidFill>
                <a:latin typeface="Arial" charset="0"/>
              </a:rPr>
              <a:t>ha, </a:t>
            </a:r>
            <a:r>
              <a:rPr lang="pl-PL" sz="756" dirty="0">
                <a:solidFill>
                  <a:prstClr val="black"/>
                </a:solidFill>
                <a:latin typeface="Arial" charset="0"/>
              </a:rPr>
              <a:t>w tym </a:t>
            </a:r>
            <a:r>
              <a:rPr lang="pl-PL" sz="756" dirty="0" smtClean="0">
                <a:solidFill>
                  <a:prstClr val="black"/>
                </a:solidFill>
                <a:latin typeface="Arial" charset="0"/>
              </a:rPr>
              <a:t>grunty  leśne – 618,3 tys. ha; </a:t>
            </a:r>
          </a:p>
          <a:p>
            <a:pPr defTabSz="431963" fontAlgn="base">
              <a:spcBef>
                <a:spcPct val="0"/>
              </a:spcBef>
              <a:spcAft>
                <a:spcPct val="0"/>
              </a:spcAft>
            </a:pPr>
            <a:r>
              <a:rPr lang="pl-PL" sz="756" dirty="0" smtClean="0">
                <a:solidFill>
                  <a:prstClr val="black"/>
                </a:solidFill>
                <a:latin typeface="Arial" charset="0"/>
              </a:rPr>
              <a:t>w tym lasy  </a:t>
            </a:r>
            <a:r>
              <a:rPr lang="pl-PL" sz="850" b="1" dirty="0" smtClean="0">
                <a:solidFill>
                  <a:prstClr val="black"/>
                </a:solidFill>
                <a:latin typeface="Arial" charset="0"/>
              </a:rPr>
              <a:t>599,8</a:t>
            </a:r>
            <a:r>
              <a:rPr lang="pl-PL" sz="756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pl-PL" sz="756" b="1" dirty="0">
                <a:solidFill>
                  <a:prstClr val="black"/>
                </a:solidFill>
                <a:latin typeface="Arial" charset="0"/>
              </a:rPr>
              <a:t>tys. ha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0222" y="2345074"/>
            <a:ext cx="1907899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196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756" b="1" dirty="0">
                <a:solidFill>
                  <a:prstClr val="black"/>
                </a:solidFill>
                <a:latin typeface="Arial" charset="0"/>
              </a:rPr>
              <a:t>Lesistość Polski </a:t>
            </a:r>
            <a:r>
              <a:rPr lang="pl-PL" sz="756" b="1" dirty="0" smtClean="0">
                <a:solidFill>
                  <a:prstClr val="black"/>
                </a:solidFill>
                <a:latin typeface="Arial" charset="0"/>
              </a:rPr>
              <a:t>29,6%</a:t>
            </a:r>
            <a:endParaRPr lang="pl-PL" sz="756" b="1" dirty="0">
              <a:solidFill>
                <a:prstClr val="black"/>
              </a:solidFill>
              <a:latin typeface="Arial" charset="0"/>
            </a:endParaRPr>
          </a:p>
          <a:p>
            <a:pPr defTabSz="43196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756" b="1" dirty="0">
                <a:solidFill>
                  <a:prstClr val="black"/>
                </a:solidFill>
                <a:latin typeface="Arial" charset="0"/>
              </a:rPr>
              <a:t>Lesistość RDLP </a:t>
            </a:r>
            <a:r>
              <a:rPr lang="pl-PL" sz="756" b="1" dirty="0" smtClean="0">
                <a:solidFill>
                  <a:prstClr val="black"/>
                </a:solidFill>
                <a:latin typeface="Arial" charset="0"/>
              </a:rPr>
              <a:t>w Katowicach </a:t>
            </a:r>
            <a:r>
              <a:rPr lang="pl-PL" sz="756" b="1" dirty="0">
                <a:solidFill>
                  <a:prstClr val="black"/>
                </a:solidFill>
                <a:latin typeface="Arial" charset="0"/>
              </a:rPr>
              <a:t>30,4%</a:t>
            </a:r>
          </a:p>
        </p:txBody>
      </p:sp>
    </p:spTree>
    <p:extLst>
      <p:ext uri="{BB962C8B-B14F-4D97-AF65-F5344CB8AC3E}">
        <p14:creationId xmlns:p14="http://schemas.microsoft.com/office/powerpoint/2010/main" val="136455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722" y="467916"/>
            <a:ext cx="2489587" cy="240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3CAB0C1-6DC6-44C5-A306-D56369E78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4" y="35868"/>
            <a:ext cx="3725862" cy="360040"/>
          </a:xfrm>
        </p:spPr>
        <p:txBody>
          <a:bodyPr/>
          <a:lstStyle/>
          <a:p>
            <a:pPr algn="ctr"/>
            <a:r>
              <a:rPr lang="pl-PL" sz="1100" dirty="0" smtClean="0"/>
              <a:t>Organizacja i zasięg terytorialny </a:t>
            </a:r>
            <a:br>
              <a:rPr lang="pl-PL" sz="1100" dirty="0" smtClean="0"/>
            </a:br>
            <a:r>
              <a:rPr lang="pl-PL" sz="1100" dirty="0" smtClean="0"/>
              <a:t>RDLP</a:t>
            </a:r>
            <a:r>
              <a:rPr lang="pl-PL" sz="1100" dirty="0"/>
              <a:t> </a:t>
            </a:r>
            <a:r>
              <a:rPr lang="pl-PL" sz="1100" dirty="0" smtClean="0"/>
              <a:t>w Katowicach</a:t>
            </a:r>
            <a:endParaRPr lang="pl-PL" sz="11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2507AF5-E96B-424B-B370-1A36ED5ABC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562" y="2196108"/>
            <a:ext cx="1584176" cy="216024"/>
          </a:xfrm>
        </p:spPr>
        <p:txBody>
          <a:bodyPr/>
          <a:lstStyle/>
          <a:p>
            <a:r>
              <a:rPr lang="pl-PL" sz="1000" dirty="0" smtClean="0"/>
              <a:t>38 nadleśnictw</a:t>
            </a:r>
          </a:p>
          <a:p>
            <a:r>
              <a:rPr lang="pl-PL" sz="1000" dirty="0" smtClean="0"/>
              <a:t>2 gospodarstwa rybackie: </a:t>
            </a:r>
          </a:p>
          <a:p>
            <a:r>
              <a:rPr lang="pl-PL" sz="800" dirty="0" smtClean="0"/>
              <a:t>(Niemodlin i Krogulna)</a:t>
            </a:r>
            <a:endParaRPr lang="pl-PL" sz="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1103">
            <a:off x="128675" y="700193"/>
            <a:ext cx="1255554" cy="1674071"/>
          </a:xfrm>
          <a:prstGeom prst="rect">
            <a:avLst/>
          </a:prstGeom>
          <a:ln w="31750" cap="rnd" cmpd="sng">
            <a:solidFill>
              <a:srgbClr val="336600">
                <a:alpha val="48000"/>
              </a:srgbClr>
            </a:solidFill>
          </a:ln>
          <a:effectLst>
            <a:outerShdw blurRad="101600" dist="50800" dir="1200000" algn="ctr" rotWithShape="0">
              <a:srgbClr val="000000">
                <a:alpha val="43137"/>
              </a:srgbClr>
            </a:outerShdw>
            <a:reflection blurRad="101600" stA="52000" endA="300" endPos="35000" dir="5400000" sy="-100000" algn="bl" rotWithShape="0"/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372180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205"/>
            <a:ext cx="4320034" cy="72051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67706" y="179884"/>
            <a:ext cx="2645742" cy="360040"/>
          </a:xfrm>
        </p:spPr>
        <p:txBody>
          <a:bodyPr/>
          <a:lstStyle/>
          <a:p>
            <a:r>
              <a:rPr lang="pl-PL" sz="1200" dirty="0" smtClean="0"/>
              <a:t>Struktura własności lasów </a:t>
            </a:r>
            <a:endParaRPr lang="pl-PL" sz="1200" dirty="0"/>
          </a:p>
        </p:txBody>
      </p:sp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1236311276"/>
              </p:ext>
            </p:extLst>
          </p:nvPr>
        </p:nvGraphicFramePr>
        <p:xfrm>
          <a:off x="935658" y="1043980"/>
          <a:ext cx="2628230" cy="2241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42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32" y="539924"/>
            <a:ext cx="3743970" cy="939712"/>
          </a:xfrm>
          <a:prstGeom prst="rect">
            <a:avLst/>
          </a:prstGeom>
        </p:spPr>
      </p:pic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223690" y="2412132"/>
            <a:ext cx="1944216" cy="28803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34" y="1332012"/>
            <a:ext cx="3536965" cy="150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4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9634" y="179884"/>
            <a:ext cx="3725862" cy="360040"/>
          </a:xfrm>
        </p:spPr>
        <p:txBody>
          <a:bodyPr/>
          <a:lstStyle/>
          <a:p>
            <a:pPr algn="ctr"/>
            <a:r>
              <a:rPr lang="pl-PL" altLang="pl-PL" sz="945" dirty="0">
                <a:solidFill>
                  <a:srgbClr val="005023"/>
                </a:solidFill>
                <a:latin typeface="Arial"/>
                <a:cs typeface="+mj-cs"/>
              </a:rPr>
              <a:t>System nadzoru nad gospodarką leśną </a:t>
            </a:r>
            <a:r>
              <a:rPr lang="pl-PL" altLang="pl-PL" sz="945" dirty="0" smtClean="0">
                <a:solidFill>
                  <a:srgbClr val="005023"/>
                </a:solidFill>
                <a:latin typeface="Arial"/>
                <a:cs typeface="+mj-cs"/>
              </a:rPr>
              <a:t/>
            </a:r>
            <a:br>
              <a:rPr lang="pl-PL" altLang="pl-PL" sz="945" dirty="0" smtClean="0">
                <a:solidFill>
                  <a:srgbClr val="005023"/>
                </a:solidFill>
                <a:latin typeface="Arial"/>
                <a:cs typeface="+mj-cs"/>
              </a:rPr>
            </a:br>
            <a:r>
              <a:rPr lang="pl-PL" altLang="pl-PL" sz="945" dirty="0" smtClean="0">
                <a:solidFill>
                  <a:srgbClr val="005023"/>
                </a:solidFill>
                <a:latin typeface="Arial"/>
                <a:cs typeface="+mj-cs"/>
              </a:rPr>
              <a:t>w </a:t>
            </a:r>
            <a:r>
              <a:rPr lang="pl-PL" altLang="pl-PL" sz="945" dirty="0">
                <a:solidFill>
                  <a:srgbClr val="005023"/>
                </a:solidFill>
                <a:latin typeface="Arial"/>
                <a:cs typeface="+mj-cs"/>
              </a:rPr>
              <a:t>lasach niepaństwowych</a:t>
            </a:r>
            <a:endParaRPr lang="pl-PL" sz="12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287586" y="611932"/>
            <a:ext cx="3725862" cy="2160240"/>
          </a:xfrm>
        </p:spPr>
        <p:txBody>
          <a:bodyPr/>
          <a:lstStyle/>
          <a:p>
            <a:pPr marL="215981" lvl="0" indent="-215981" defTabSz="914400" fontAlgn="base">
              <a:lnSpc>
                <a:spcPct val="90000"/>
              </a:lnSpc>
              <a:spcAft>
                <a:spcPct val="0"/>
              </a:spcAft>
              <a:buClr>
                <a:srgbClr val="005023"/>
              </a:buClr>
            </a:pPr>
            <a:r>
              <a:rPr lang="pl-PL" altLang="pl-PL" sz="1134" dirty="0">
                <a:solidFill>
                  <a:srgbClr val="000000"/>
                </a:solidFill>
                <a:latin typeface="Arial"/>
                <a:cs typeface="+mn-cs"/>
              </a:rPr>
              <a:t>I. </a:t>
            </a:r>
            <a:r>
              <a:rPr lang="pl-PL" altLang="pl-PL" sz="1050" b="1" dirty="0">
                <a:latin typeface="Arial"/>
                <a:cs typeface="+mn-cs"/>
              </a:rPr>
              <a:t>Zgodnie z przepisami ustawy o lasach zadania realizowane przez jednostki LP w lasach niepaństwowych mogą obejmować</a:t>
            </a:r>
            <a:r>
              <a:rPr lang="pl-PL" altLang="pl-PL" sz="1050" dirty="0">
                <a:latin typeface="Arial"/>
                <a:cs typeface="+mn-cs"/>
              </a:rPr>
              <a:t>:</a:t>
            </a:r>
          </a:p>
          <a:p>
            <a:pPr marL="215981" lvl="0" indent="-215981" algn="just" defTabSz="9144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buFontTx/>
              <a:buAutoNum type="arabicParenR"/>
            </a:pPr>
            <a:r>
              <a:rPr lang="pl-PL" altLang="pl-PL" sz="800" dirty="0">
                <a:latin typeface="Arial"/>
                <a:cs typeface="+mn-cs"/>
              </a:rPr>
              <a:t>prowadzenie powierzonych przez Starostów spraw nadzoru nad gospodarką leśną,</a:t>
            </a:r>
          </a:p>
          <a:p>
            <a:pPr marL="215981" lvl="0" indent="-215981" algn="just" defTabSz="9144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buFontTx/>
              <a:buAutoNum type="arabicParenR"/>
            </a:pPr>
            <a:r>
              <a:rPr lang="pl-PL" altLang="pl-PL" sz="800" dirty="0">
                <a:latin typeface="Arial"/>
                <a:cs typeface="+mn-cs"/>
              </a:rPr>
              <a:t>pomoc udzielaną właścicielom lasów przez nadleśniczych,</a:t>
            </a:r>
          </a:p>
          <a:p>
            <a:pPr marL="215981" lvl="0" indent="-215981" algn="just" defTabSz="9144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buFontTx/>
              <a:buAutoNum type="arabicParenR"/>
            </a:pPr>
            <a:r>
              <a:rPr lang="pl-PL" altLang="pl-PL" sz="800" dirty="0">
                <a:latin typeface="Arial"/>
                <a:cs typeface="+mn-cs"/>
              </a:rPr>
              <a:t>wspomaganie działalności organów administracji publicznej.</a:t>
            </a:r>
          </a:p>
          <a:p>
            <a:pPr marL="215981" lvl="0" indent="-215981" defTabSz="9144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buFontTx/>
              <a:buAutoNum type="arabicParenR"/>
            </a:pPr>
            <a:endParaRPr lang="pl-PL" altLang="pl-PL" sz="800" dirty="0">
              <a:latin typeface="Arial"/>
              <a:cs typeface="+mn-cs"/>
            </a:endParaRPr>
          </a:p>
          <a:p>
            <a:pPr marL="215981" lvl="0" indent="-215981" defTabSz="914400" fontAlgn="base">
              <a:lnSpc>
                <a:spcPct val="90000"/>
              </a:lnSpc>
              <a:spcAft>
                <a:spcPct val="0"/>
              </a:spcAft>
              <a:buClr>
                <a:srgbClr val="005023"/>
              </a:buClr>
            </a:pPr>
            <a:r>
              <a:rPr lang="pl-PL" altLang="pl-PL" sz="1050" dirty="0">
                <a:latin typeface="Arial"/>
                <a:cs typeface="+mn-cs"/>
              </a:rPr>
              <a:t>II. </a:t>
            </a:r>
            <a:r>
              <a:rPr lang="pl-PL" altLang="pl-PL" sz="1050" b="1" dirty="0">
                <a:latin typeface="Arial"/>
                <a:cs typeface="+mn-cs"/>
              </a:rPr>
              <a:t>Sposób realizacji zadań określają odpowiednio:</a:t>
            </a:r>
          </a:p>
          <a:p>
            <a:pPr marL="215981" lvl="0" indent="-215981" algn="just" defTabSz="9144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buFontTx/>
              <a:buAutoNum type="arabicParenR"/>
            </a:pPr>
            <a:r>
              <a:rPr lang="pl-PL" altLang="pl-PL" sz="800" dirty="0">
                <a:latin typeface="Arial"/>
                <a:cs typeface="+mn-cs"/>
              </a:rPr>
              <a:t>porozumienia zawierane ze Starostami – w przypadku przyjęcia zadań nadzoru nad gospodarką leśną (zakres, sposób realizacji oraz wynagrodzenie,</a:t>
            </a:r>
          </a:p>
          <a:p>
            <a:pPr marL="215981" lvl="0" indent="-215981" algn="just" defTabSz="9144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buFontTx/>
              <a:buAutoNum type="arabicParenR"/>
            </a:pPr>
            <a:r>
              <a:rPr lang="pl-PL" altLang="pl-PL" sz="800" dirty="0">
                <a:latin typeface="Arial"/>
                <a:cs typeface="+mn-cs"/>
              </a:rPr>
              <a:t>szczegółowe przepisy ustawy o </a:t>
            </a:r>
            <a:r>
              <a:rPr lang="pl-PL" altLang="pl-PL" sz="800" dirty="0" smtClean="0">
                <a:latin typeface="Arial"/>
                <a:cs typeface="+mn-cs"/>
              </a:rPr>
              <a:t>lasach.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666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7666" y="107876"/>
            <a:ext cx="3725862" cy="360040"/>
          </a:xfrm>
        </p:spPr>
        <p:txBody>
          <a:bodyPr/>
          <a:lstStyle/>
          <a:p>
            <a:r>
              <a:rPr lang="pl-PL" sz="1050" dirty="0"/>
              <a:t>Nadzór nad LN powierzony  nadleśniczym </a:t>
            </a:r>
            <a:br>
              <a:rPr lang="pl-PL" sz="1050" dirty="0"/>
            </a:br>
            <a:r>
              <a:rPr lang="pl-PL" sz="1050" dirty="0"/>
              <a:t>przez Starostów w 2021 </a:t>
            </a:r>
            <a:r>
              <a:rPr lang="pl-PL" sz="1050" dirty="0" smtClean="0"/>
              <a:t>r.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78200" y="652620"/>
            <a:ext cx="2441634" cy="2016224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900" dirty="0"/>
              <a:t>W  2021 roku  Starostwa  Powiatowe  powierzyły  29  nadleśnictwom  RDLP </a:t>
            </a:r>
            <a:br>
              <a:rPr lang="pl-PL" sz="900" dirty="0"/>
            </a:br>
            <a:r>
              <a:rPr lang="pl-PL" sz="900" dirty="0"/>
              <a:t>w Katowicach sprawowanie nadzoru nad lasami innych własności na </a:t>
            </a:r>
            <a:r>
              <a:rPr lang="pl-PL" sz="900" dirty="0" smtClean="0"/>
              <a:t>- powierzchni </a:t>
            </a:r>
            <a:r>
              <a:rPr lang="pl-PL" sz="900" dirty="0" smtClean="0"/>
              <a:t>95,56 tys. ha.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900" dirty="0" smtClean="0"/>
              <a:t>Etaty </a:t>
            </a:r>
            <a:r>
              <a:rPr lang="pl-PL" sz="900" dirty="0"/>
              <a:t>specjalistów ds. LN – 9 </a:t>
            </a:r>
            <a:r>
              <a:rPr lang="pl-PL" sz="900" dirty="0" smtClean="0"/>
              <a:t>osób </a:t>
            </a:r>
            <a:r>
              <a:rPr lang="pl-PL" sz="900" dirty="0"/>
              <a:t>(Bielsko, Herby, Jeleśnia-3, Rybnik, Ujsoły, Węgierska Górka-2</a:t>
            </a:r>
            <a:r>
              <a:rPr lang="pl-PL" sz="900" dirty="0" smtClean="0"/>
              <a:t>) – obwody wyłączone. Pozostałe nadleśnictw – obwody mieszane.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900" dirty="0" smtClean="0"/>
              <a:t>Nadleśnictwa </a:t>
            </a:r>
            <a:r>
              <a:rPr lang="pl-PL" sz="900" dirty="0"/>
              <a:t>które nie pełnią nadzoru </a:t>
            </a:r>
            <a:r>
              <a:rPr lang="pl-PL" sz="900" dirty="0" smtClean="0"/>
              <a:t>– 9 jednostek: Brynek</a:t>
            </a:r>
            <a:r>
              <a:rPr lang="pl-PL" sz="900" dirty="0"/>
              <a:t>, Brzeg, Zawadzkie, Kup, Lubliniec, Namysłów, Prószków, Sucha </a:t>
            </a:r>
            <a:r>
              <a:rPr lang="pl-PL" sz="900" dirty="0" smtClean="0"/>
              <a:t>i </a:t>
            </a:r>
            <a:r>
              <a:rPr lang="pl-PL" sz="900" dirty="0"/>
              <a:t>Turawa.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1780" y="847958"/>
            <a:ext cx="2560284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206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3650" y="107876"/>
            <a:ext cx="3384376" cy="360040"/>
          </a:xfrm>
        </p:spPr>
        <p:txBody>
          <a:bodyPr/>
          <a:lstStyle/>
          <a:p>
            <a:pPr algn="ctr"/>
            <a:r>
              <a:rPr lang="pl-PL" sz="1100" dirty="0" smtClean="0"/>
              <a:t>Wybrane (przykładowe)  zadania określane</a:t>
            </a:r>
            <a:br>
              <a:rPr lang="pl-PL" sz="1100" dirty="0" smtClean="0"/>
            </a:br>
            <a:r>
              <a:rPr lang="pl-PL" sz="1100" dirty="0" smtClean="0"/>
              <a:t> w porozumieniach</a:t>
            </a:r>
            <a:r>
              <a:rPr lang="pl-PL" sz="1100" dirty="0"/>
              <a:t> </a:t>
            </a:r>
            <a:r>
              <a:rPr lang="pl-PL" sz="1100" dirty="0" smtClean="0"/>
              <a:t>ze Starostami</a:t>
            </a:r>
            <a:endParaRPr lang="pl-PL" sz="12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71562" y="827956"/>
            <a:ext cx="4176464" cy="914400"/>
          </a:xfrm>
        </p:spPr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pl-PL" sz="800" dirty="0" smtClean="0"/>
              <a:t>Ocena stanu lasu oraz zgodności wykonywanych przez właścicieli lasu prac związanych       z gospodarką leśną w oparciu o:</a:t>
            </a:r>
          </a:p>
          <a:p>
            <a:r>
              <a:rPr lang="pl-PL" sz="800" dirty="0" smtClean="0"/>
              <a:t>	- uproszczone plany urządzenia lasu, inwentaryzacje stanu lasu,</a:t>
            </a:r>
          </a:p>
          <a:p>
            <a:r>
              <a:rPr lang="pl-PL" sz="800" dirty="0" smtClean="0"/>
              <a:t>	- decyzje administracyjne wydane przez Starostę,</a:t>
            </a:r>
          </a:p>
          <a:p>
            <a:pPr marL="228600" indent="-228600">
              <a:buFont typeface="+mj-lt"/>
              <a:buAutoNum type="arabicPeriod" startAt="2"/>
            </a:pPr>
            <a:r>
              <a:rPr lang="pl-PL" sz="800" dirty="0"/>
              <a:t>U</a:t>
            </a:r>
            <a:r>
              <a:rPr lang="pl-PL" sz="800" dirty="0" smtClean="0"/>
              <a:t>czestniczenie w procesie oceny stanu lasu w zakresie fachowego doradztwa przed wydaniem decyzji administracyjnych przez Starostę,</a:t>
            </a:r>
          </a:p>
          <a:p>
            <a:pPr marL="228600" indent="-228600">
              <a:buFont typeface="+mj-lt"/>
              <a:buAutoNum type="arabicPeriod" startAt="2"/>
            </a:pPr>
            <a:r>
              <a:rPr lang="pl-PL" sz="800" dirty="0" smtClean="0"/>
              <a:t>Cechowanie drewna i wystawianie właścicielowi lasu świadectwa legalności pozyskania drewna, zgodnie z art. 14a ust. 3 ustawy o lasach – na podstawie wniosku właściciela o dokonanym wyrębie (zgodnie z UPUL),</a:t>
            </a:r>
          </a:p>
          <a:p>
            <a:pPr marL="228600" indent="-228600">
              <a:buFont typeface="+mj-lt"/>
              <a:buAutoNum type="arabicPeriod" startAt="2"/>
            </a:pPr>
            <a:r>
              <a:rPr lang="pl-PL" sz="800" dirty="0" smtClean="0"/>
              <a:t>Dokonywanie na bieżąco wpisów w UPUL i inwentaryzacji stanu lasów odnośnie wykonywanych przez właścicieli lasów zadań gospodarczych,</a:t>
            </a:r>
          </a:p>
          <a:p>
            <a:pPr marL="228600" indent="-228600">
              <a:buFont typeface="+mj-lt"/>
              <a:buAutoNum type="arabicPeriod" startAt="2"/>
            </a:pPr>
            <a:endParaRPr lang="pl-PL" sz="750" dirty="0" smtClean="0"/>
          </a:p>
          <a:p>
            <a:pPr marL="228600" indent="-228600">
              <a:buFont typeface="+mj-lt"/>
              <a:buAutoNum type="arabicPeriod" startAt="2"/>
            </a:pPr>
            <a:endParaRPr lang="pl-PL" sz="750" dirty="0" smtClean="0"/>
          </a:p>
          <a:p>
            <a:endParaRPr lang="pl-PL" sz="750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0077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95" y="363914"/>
            <a:ext cx="1254630" cy="136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670">
            <a:off x="2992965" y="540147"/>
            <a:ext cx="920162" cy="1722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1078" y="29686"/>
            <a:ext cx="3725862" cy="360040"/>
          </a:xfrm>
        </p:spPr>
        <p:txBody>
          <a:bodyPr/>
          <a:lstStyle/>
          <a:p>
            <a:pPr algn="ctr"/>
            <a:r>
              <a:rPr lang="pl-PL" sz="1050" dirty="0" smtClean="0"/>
              <a:t>Nadzór nad LN powierzony  nadleśniczym </a:t>
            </a:r>
            <a:br>
              <a:rPr lang="pl-PL" sz="1050" dirty="0" smtClean="0"/>
            </a:br>
            <a:r>
              <a:rPr lang="pl-PL" sz="1050" dirty="0" smtClean="0"/>
              <a:t>przez Starostów w 2021 r. – 95,56 tys. ha – 57 porozumień</a:t>
            </a:r>
            <a:endParaRPr lang="pl-PL" sz="105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8807" y="960857"/>
            <a:ext cx="921027" cy="27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2516" tIns="22108" rIns="42516" bIns="22108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31963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0" algn="l"/>
                <a:tab pos="431963" algn="l"/>
                <a:tab pos="863925" algn="l"/>
                <a:tab pos="1295888" algn="l"/>
                <a:tab pos="1727850" algn="l"/>
                <a:tab pos="2159813" algn="l"/>
                <a:tab pos="2591775" algn="l"/>
                <a:tab pos="3023738" algn="l"/>
                <a:tab pos="3455700" algn="l"/>
                <a:tab pos="3887663" algn="l"/>
                <a:tab pos="4319626" algn="l"/>
                <a:tab pos="4751588" algn="l"/>
              </a:tabLst>
            </a:pPr>
            <a:r>
              <a:rPr lang="pl-PL" altLang="pl-PL" sz="756" b="1" dirty="0">
                <a:solidFill>
                  <a:srgbClr val="000000"/>
                </a:solidFill>
              </a:rPr>
              <a:t>WOJEWÓDZTWO </a:t>
            </a:r>
          </a:p>
          <a:p>
            <a:pPr algn="ctr" defTabSz="431963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0" algn="l"/>
                <a:tab pos="431963" algn="l"/>
                <a:tab pos="863925" algn="l"/>
                <a:tab pos="1295888" algn="l"/>
                <a:tab pos="1727850" algn="l"/>
                <a:tab pos="2159813" algn="l"/>
                <a:tab pos="2591775" algn="l"/>
                <a:tab pos="3023738" algn="l"/>
                <a:tab pos="3455700" algn="l"/>
                <a:tab pos="3887663" algn="l"/>
                <a:tab pos="4319626" algn="l"/>
                <a:tab pos="4751588" algn="l"/>
              </a:tabLst>
            </a:pPr>
            <a:r>
              <a:rPr lang="pl-PL" altLang="pl-PL" sz="756" b="1" dirty="0">
                <a:solidFill>
                  <a:srgbClr val="000000"/>
                </a:solidFill>
              </a:rPr>
              <a:t>OPOLSKIE</a:t>
            </a:r>
          </a:p>
        </p:txBody>
      </p:sp>
      <p:sp>
        <p:nvSpPr>
          <p:cNvPr id="10" name="pole tekstowe 1"/>
          <p:cNvSpPr txBox="1">
            <a:spLocks noChangeArrowheads="1"/>
          </p:cNvSpPr>
          <p:nvPr/>
        </p:nvSpPr>
        <p:spPr bwMode="auto">
          <a:xfrm>
            <a:off x="-20804" y="1150048"/>
            <a:ext cx="1733085" cy="51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34988" indent="-134988" algn="r" defTabSz="431963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pl-PL" altLang="pl-PL" sz="756" b="1" baseline="30000" dirty="0">
              <a:solidFill>
                <a:srgbClr val="000000"/>
              </a:solidFill>
            </a:endParaRPr>
          </a:p>
          <a:p>
            <a:pPr marL="134988" indent="-134988" defTabSz="431963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pl-PL" altLang="pl-PL" sz="756" b="1" dirty="0" smtClean="0">
                <a:solidFill>
                  <a:srgbClr val="000000"/>
                </a:solidFill>
              </a:rPr>
              <a:t>Powierzchnia 5 </a:t>
            </a:r>
            <a:r>
              <a:rPr lang="pl-PL" altLang="pl-PL" sz="756" b="1" dirty="0">
                <a:solidFill>
                  <a:srgbClr val="000000"/>
                </a:solidFill>
              </a:rPr>
              <a:t>tys</a:t>
            </a:r>
            <a:r>
              <a:rPr lang="pl-PL" altLang="pl-PL" sz="756" b="1" dirty="0" smtClean="0">
                <a:solidFill>
                  <a:srgbClr val="000000"/>
                </a:solidFill>
              </a:rPr>
              <a:t>. ha</a:t>
            </a:r>
            <a:endParaRPr lang="pl-PL" altLang="pl-PL" sz="756" b="1" dirty="0">
              <a:solidFill>
                <a:srgbClr val="000000"/>
              </a:solidFill>
            </a:endParaRPr>
          </a:p>
          <a:p>
            <a:pPr marL="134988" indent="-134988" defTabSz="431963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pl-PL" altLang="pl-PL" sz="756" b="1" dirty="0" smtClean="0">
                <a:solidFill>
                  <a:srgbClr val="000000"/>
                </a:solidFill>
              </a:rPr>
              <a:t>Ilość nadleśnictw -  8</a:t>
            </a:r>
          </a:p>
          <a:p>
            <a:pPr marL="134988" indent="-134988" defTabSz="431963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pl-PL" altLang="pl-PL" sz="756" b="1" dirty="0" smtClean="0">
                <a:solidFill>
                  <a:srgbClr val="000000"/>
                </a:solidFill>
              </a:rPr>
              <a:t>Ilość porozumień - 10</a:t>
            </a:r>
            <a:endParaRPr lang="pl-PL" altLang="pl-PL" sz="756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39834" y="1925419"/>
            <a:ext cx="893776" cy="27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2516" tIns="22108" rIns="42516" bIns="22108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31963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0" algn="l"/>
                <a:tab pos="431963" algn="l"/>
                <a:tab pos="863925" algn="l"/>
                <a:tab pos="1295888" algn="l"/>
                <a:tab pos="1727850" algn="l"/>
                <a:tab pos="2159813" algn="l"/>
                <a:tab pos="2591775" algn="l"/>
                <a:tab pos="3023738" algn="l"/>
                <a:tab pos="3455700" algn="l"/>
                <a:tab pos="3887663" algn="l"/>
                <a:tab pos="4319626" algn="l"/>
                <a:tab pos="4751588" algn="l"/>
              </a:tabLst>
            </a:pPr>
            <a:r>
              <a:rPr lang="pl-PL" altLang="pl-PL" sz="756" b="1" dirty="0">
                <a:solidFill>
                  <a:srgbClr val="000000"/>
                </a:solidFill>
              </a:rPr>
              <a:t>WOJEWÓDZTWO</a:t>
            </a:r>
          </a:p>
          <a:p>
            <a:pPr algn="ctr" defTabSz="431963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0" algn="l"/>
                <a:tab pos="431963" algn="l"/>
                <a:tab pos="863925" algn="l"/>
                <a:tab pos="1295888" algn="l"/>
                <a:tab pos="1727850" algn="l"/>
                <a:tab pos="2159813" algn="l"/>
                <a:tab pos="2591775" algn="l"/>
                <a:tab pos="3023738" algn="l"/>
                <a:tab pos="3455700" algn="l"/>
                <a:tab pos="3887663" algn="l"/>
                <a:tab pos="4319626" algn="l"/>
                <a:tab pos="4751588" algn="l"/>
              </a:tabLst>
            </a:pPr>
            <a:r>
              <a:rPr lang="pl-PL" altLang="pl-PL" sz="756" b="1" dirty="0">
                <a:solidFill>
                  <a:srgbClr val="000000"/>
                </a:solidFill>
              </a:rPr>
              <a:t> ŚLĄSKIE</a:t>
            </a:r>
          </a:p>
        </p:txBody>
      </p:sp>
      <p:sp>
        <p:nvSpPr>
          <p:cNvPr id="12" name="pole tekstowe 12"/>
          <p:cNvSpPr txBox="1">
            <a:spLocks noChangeArrowheads="1"/>
          </p:cNvSpPr>
          <p:nvPr/>
        </p:nvSpPr>
        <p:spPr bwMode="auto">
          <a:xfrm>
            <a:off x="905806" y="2169527"/>
            <a:ext cx="1751833" cy="44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34988" indent="-134988" defTabSz="431963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pl-PL" altLang="pl-PL" sz="756" b="1" dirty="0" smtClean="0">
                <a:solidFill>
                  <a:srgbClr val="000000"/>
                </a:solidFill>
              </a:rPr>
              <a:t>Powierzchnia </a:t>
            </a:r>
            <a:r>
              <a:rPr lang="pl-PL" altLang="pl-PL" sz="756" b="1" dirty="0" smtClean="0"/>
              <a:t>77 </a:t>
            </a:r>
            <a:r>
              <a:rPr lang="pl-PL" altLang="pl-PL" sz="756" b="1" dirty="0"/>
              <a:t>tys</a:t>
            </a:r>
            <a:r>
              <a:rPr lang="pl-PL" altLang="pl-PL" sz="756" b="1" dirty="0" smtClean="0"/>
              <a:t>. </a:t>
            </a:r>
            <a:r>
              <a:rPr lang="pl-PL" altLang="pl-PL" sz="756" b="1" dirty="0" smtClean="0">
                <a:solidFill>
                  <a:srgbClr val="000000"/>
                </a:solidFill>
              </a:rPr>
              <a:t>ha</a:t>
            </a:r>
            <a:endParaRPr lang="pl-PL" altLang="pl-PL" sz="756" b="1" dirty="0">
              <a:solidFill>
                <a:srgbClr val="000000"/>
              </a:solidFill>
            </a:endParaRPr>
          </a:p>
          <a:p>
            <a:pPr marL="134988" indent="-134988" defTabSz="431963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pl-PL" altLang="pl-PL" sz="756" b="1" dirty="0" smtClean="0">
                <a:solidFill>
                  <a:srgbClr val="000000"/>
                </a:solidFill>
              </a:rPr>
              <a:t>Ilość nadleśnictw – 21</a:t>
            </a:r>
          </a:p>
          <a:p>
            <a:pPr marL="134988" indent="-134988" defTabSz="431963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pl-PL" altLang="pl-PL" sz="756" b="1" dirty="0" smtClean="0">
                <a:solidFill>
                  <a:srgbClr val="000000"/>
                </a:solidFill>
              </a:rPr>
              <a:t>Ilość porozumień - 42</a:t>
            </a:r>
            <a:endParaRPr lang="pl-PL" altLang="pl-PL" sz="756" b="1" dirty="0">
              <a:solidFill>
                <a:srgbClr val="C00000"/>
              </a:solidFill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847176" y="2244164"/>
            <a:ext cx="893776" cy="27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2516" tIns="22108" rIns="42516" bIns="22108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31963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0" algn="l"/>
                <a:tab pos="431963" algn="l"/>
                <a:tab pos="863925" algn="l"/>
                <a:tab pos="1295888" algn="l"/>
                <a:tab pos="1727850" algn="l"/>
                <a:tab pos="2159813" algn="l"/>
                <a:tab pos="2591775" algn="l"/>
                <a:tab pos="3023738" algn="l"/>
                <a:tab pos="3455700" algn="l"/>
                <a:tab pos="3887663" algn="l"/>
                <a:tab pos="4319626" algn="l"/>
                <a:tab pos="4751588" algn="l"/>
              </a:tabLst>
            </a:pPr>
            <a:r>
              <a:rPr lang="pl-PL" altLang="pl-PL" sz="756" b="1" dirty="0">
                <a:solidFill>
                  <a:srgbClr val="000000"/>
                </a:solidFill>
              </a:rPr>
              <a:t>WOJEWÓDZTWO</a:t>
            </a:r>
          </a:p>
          <a:p>
            <a:pPr algn="ctr" defTabSz="431963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0" algn="l"/>
                <a:tab pos="431963" algn="l"/>
                <a:tab pos="863925" algn="l"/>
                <a:tab pos="1295888" algn="l"/>
                <a:tab pos="1727850" algn="l"/>
                <a:tab pos="2159813" algn="l"/>
                <a:tab pos="2591775" algn="l"/>
                <a:tab pos="3023738" algn="l"/>
                <a:tab pos="3455700" algn="l"/>
                <a:tab pos="3887663" algn="l"/>
                <a:tab pos="4319626" algn="l"/>
                <a:tab pos="4751588" algn="l"/>
              </a:tabLst>
            </a:pPr>
            <a:r>
              <a:rPr lang="pl-PL" altLang="pl-PL" sz="756" b="1" dirty="0">
                <a:solidFill>
                  <a:srgbClr val="000000"/>
                </a:solidFill>
              </a:rPr>
              <a:t>MAŁOPOLSKIE</a:t>
            </a:r>
          </a:p>
        </p:txBody>
      </p:sp>
      <p:sp>
        <p:nvSpPr>
          <p:cNvPr id="14" name="pole tekstowe 3"/>
          <p:cNvSpPr txBox="1">
            <a:spLocks noChangeArrowheads="1"/>
          </p:cNvSpPr>
          <p:nvPr/>
        </p:nvSpPr>
        <p:spPr bwMode="auto">
          <a:xfrm>
            <a:off x="2739331" y="2489062"/>
            <a:ext cx="1973062" cy="44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34988" indent="-134988" defTabSz="431963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pl-PL" altLang="pl-PL" sz="756" b="1" dirty="0" smtClean="0">
                <a:solidFill>
                  <a:srgbClr val="000000"/>
                </a:solidFill>
              </a:rPr>
              <a:t>Powierzchnia 10 tys. ha</a:t>
            </a:r>
          </a:p>
          <a:p>
            <a:pPr marL="134988" indent="-134988" defTabSz="431963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pl-PL" altLang="pl-PL" sz="756" b="1" dirty="0" smtClean="0">
                <a:solidFill>
                  <a:srgbClr val="000000"/>
                </a:solidFill>
              </a:rPr>
              <a:t>Ilość nadleśnictw - 2 </a:t>
            </a:r>
          </a:p>
          <a:p>
            <a:pPr marL="134988" indent="-134988" defTabSz="431963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pl-PL" altLang="pl-PL" sz="756" b="1" dirty="0" smtClean="0">
                <a:solidFill>
                  <a:srgbClr val="000000"/>
                </a:solidFill>
              </a:rPr>
              <a:t>Ilość porozumień - 4</a:t>
            </a:r>
            <a:endParaRPr lang="pl-PL" altLang="pl-PL" sz="756" b="1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8168">
            <a:off x="1986561" y="468904"/>
            <a:ext cx="1309375" cy="180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3262018" y="379367"/>
            <a:ext cx="940262" cy="59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2516" tIns="22108" rIns="42516" bIns="22108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31963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0" algn="l"/>
                <a:tab pos="431963" algn="l"/>
                <a:tab pos="863925" algn="l"/>
                <a:tab pos="1295888" algn="l"/>
                <a:tab pos="1727850" algn="l"/>
                <a:tab pos="2159813" algn="l"/>
                <a:tab pos="2591775" algn="l"/>
                <a:tab pos="3023738" algn="l"/>
                <a:tab pos="3455700" algn="l"/>
                <a:tab pos="3887663" algn="l"/>
                <a:tab pos="4319626" algn="l"/>
                <a:tab pos="4751588" algn="l"/>
              </a:tabLst>
            </a:pPr>
            <a:r>
              <a:rPr lang="pl-PL" altLang="pl-PL" sz="700" b="1" dirty="0">
                <a:solidFill>
                  <a:srgbClr val="000000"/>
                </a:solidFill>
              </a:rPr>
              <a:t>WOJEWÓDZTWO</a:t>
            </a:r>
          </a:p>
          <a:p>
            <a:pPr algn="ctr" defTabSz="431963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0" algn="l"/>
                <a:tab pos="431963" algn="l"/>
                <a:tab pos="863925" algn="l"/>
                <a:tab pos="1295888" algn="l"/>
                <a:tab pos="1727850" algn="l"/>
                <a:tab pos="2159813" algn="l"/>
                <a:tab pos="2591775" algn="l"/>
                <a:tab pos="3023738" algn="l"/>
                <a:tab pos="3455700" algn="l"/>
                <a:tab pos="3887663" algn="l"/>
                <a:tab pos="4319626" algn="l"/>
                <a:tab pos="4751588" algn="l"/>
              </a:tabLst>
            </a:pPr>
            <a:r>
              <a:rPr lang="pl-PL" altLang="pl-PL" sz="700" b="1" dirty="0" smtClean="0">
                <a:solidFill>
                  <a:srgbClr val="000000"/>
                </a:solidFill>
              </a:rPr>
              <a:t>ŁÓDZKIE – 4 tys. ha</a:t>
            </a:r>
          </a:p>
          <a:p>
            <a:pPr algn="ctr" defTabSz="431963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0" algn="l"/>
                <a:tab pos="431963" algn="l"/>
                <a:tab pos="863925" algn="l"/>
                <a:tab pos="1295888" algn="l"/>
                <a:tab pos="1727850" algn="l"/>
                <a:tab pos="2159813" algn="l"/>
                <a:tab pos="2591775" algn="l"/>
                <a:tab pos="3023738" algn="l"/>
                <a:tab pos="3455700" algn="l"/>
                <a:tab pos="3887663" algn="l"/>
                <a:tab pos="4319626" algn="l"/>
                <a:tab pos="4751588" algn="l"/>
              </a:tabLst>
            </a:pPr>
            <a:r>
              <a:rPr lang="pl-PL" altLang="pl-PL" sz="700" b="1" dirty="0" smtClean="0">
                <a:solidFill>
                  <a:srgbClr val="000000"/>
                </a:solidFill>
              </a:rPr>
              <a:t>1 nadleśnictwo; </a:t>
            </a:r>
          </a:p>
          <a:p>
            <a:pPr algn="ctr" defTabSz="431963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0" algn="l"/>
                <a:tab pos="431963" algn="l"/>
                <a:tab pos="863925" algn="l"/>
                <a:tab pos="1295888" algn="l"/>
                <a:tab pos="1727850" algn="l"/>
                <a:tab pos="2159813" algn="l"/>
                <a:tab pos="2591775" algn="l"/>
                <a:tab pos="3023738" algn="l"/>
                <a:tab pos="3455700" algn="l"/>
                <a:tab pos="3887663" algn="l"/>
                <a:tab pos="4319626" algn="l"/>
                <a:tab pos="4751588" algn="l"/>
              </a:tabLst>
            </a:pPr>
            <a:r>
              <a:rPr lang="pl-PL" altLang="pl-PL" sz="700" b="1" dirty="0" smtClean="0">
                <a:solidFill>
                  <a:srgbClr val="000000"/>
                </a:solidFill>
              </a:rPr>
              <a:t>1 porozumienie</a:t>
            </a:r>
          </a:p>
          <a:p>
            <a:pPr algn="ctr" defTabSz="431963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0" algn="l"/>
                <a:tab pos="431963" algn="l"/>
                <a:tab pos="863925" algn="l"/>
                <a:tab pos="1295888" algn="l"/>
                <a:tab pos="1727850" algn="l"/>
                <a:tab pos="2159813" algn="l"/>
                <a:tab pos="2591775" algn="l"/>
                <a:tab pos="3023738" algn="l"/>
                <a:tab pos="3455700" algn="l"/>
                <a:tab pos="3887663" algn="l"/>
                <a:tab pos="4319626" algn="l"/>
                <a:tab pos="4751588" algn="l"/>
              </a:tabLst>
            </a:pPr>
            <a:endParaRPr lang="pl-PL" altLang="pl-PL" sz="756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9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pteka">
    <a:dk1>
      <a:sysClr val="windowText" lastClr="000000"/>
    </a:dk1>
    <a:lt1>
      <a:sysClr val="window" lastClr="FFFFFF"/>
    </a:lt1>
    <a:dk2>
      <a:srgbClr val="564B3C"/>
    </a:dk2>
    <a:lt2>
      <a:srgbClr val="ECEDD1"/>
    </a:lt2>
    <a:accent1>
      <a:srgbClr val="93A299"/>
    </a:accent1>
    <a:accent2>
      <a:srgbClr val="CF543F"/>
    </a:accent2>
    <a:accent3>
      <a:srgbClr val="B5AE53"/>
    </a:accent3>
    <a:accent4>
      <a:srgbClr val="848058"/>
    </a:accent4>
    <a:accent5>
      <a:srgbClr val="E8B54D"/>
    </a:accent5>
    <a:accent6>
      <a:srgbClr val="786C71"/>
    </a:accent6>
    <a:hlink>
      <a:srgbClr val="CCCC00"/>
    </a:hlink>
    <a:folHlink>
      <a:srgbClr val="B2B2B2"/>
    </a:folHlink>
  </a:clrScheme>
  <a:fontScheme name="Aerodynamiczny">
    <a:majorFont>
      <a:latin typeface="Trebuchet MS"/>
      <a:ea typeface=""/>
      <a:cs typeface=""/>
      <a:font script="Jpan" typeface="ＭＳ ゴシック"/>
      <a:font script="Hang" typeface="HY그래픽B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ＭＳ ゴシック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2282</TotalTime>
  <Words>718</Words>
  <Application>Microsoft Office PowerPoint</Application>
  <PresentationFormat>Niestandardowy</PresentationFormat>
  <Paragraphs>85</Paragraphs>
  <Slides>11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Motyw pakietu Office</vt:lpstr>
      <vt:lpstr>Prezentacja programu PowerPoint</vt:lpstr>
      <vt:lpstr>Powierzchnia lasów i lesistość RDLP w  Katowicach</vt:lpstr>
      <vt:lpstr>Organizacja i zasięg terytorialny  RDLP w Katowicach</vt:lpstr>
      <vt:lpstr>Struktura własności lasów </vt:lpstr>
      <vt:lpstr>Prezentacja programu PowerPoint</vt:lpstr>
      <vt:lpstr>System nadzoru nad gospodarką leśną  w lasach niepaństwowych</vt:lpstr>
      <vt:lpstr>Nadzór nad LN powierzony  nadleśniczym  przez Starostów w 2021 r.</vt:lpstr>
      <vt:lpstr>Wybrane (przykładowe)  zadania określane  w porozumieniach ze Starostami</vt:lpstr>
      <vt:lpstr>Nadzór nad LN powierzony  nadleśniczym  przez Starostów w 2021 r. – 95,56 tys. ha – 57 porozumień</vt:lpstr>
      <vt:lpstr>Zadania własne wynikające z ustawy o lasach, realizowane przez Lasy Państwowe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M_USER</dc:creator>
  <cp:lastModifiedBy>Mirosław Niebrzydowski</cp:lastModifiedBy>
  <cp:revision>95</cp:revision>
  <dcterms:created xsi:type="dcterms:W3CDTF">2016-09-09T09:29:50Z</dcterms:created>
  <dcterms:modified xsi:type="dcterms:W3CDTF">2022-04-07T05:14:43Z</dcterms:modified>
</cp:coreProperties>
</file>