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605" r:id="rId2"/>
    <p:sldId id="1052" r:id="rId3"/>
    <p:sldId id="1045" r:id="rId4"/>
    <p:sldId id="1034" r:id="rId5"/>
    <p:sldId id="1035" r:id="rId6"/>
    <p:sldId id="1040" r:id="rId7"/>
    <p:sldId id="863" r:id="rId8"/>
    <p:sldId id="1041" r:id="rId9"/>
    <p:sldId id="1043" r:id="rId10"/>
    <p:sldId id="1036" r:id="rId11"/>
    <p:sldId id="1038" r:id="rId12"/>
    <p:sldId id="1037" r:id="rId13"/>
    <p:sldId id="1051" r:id="rId14"/>
    <p:sldId id="1046" r:id="rId15"/>
    <p:sldId id="1047" r:id="rId16"/>
    <p:sldId id="1048" r:id="rId17"/>
    <p:sldId id="1049" r:id="rId18"/>
    <p:sldId id="1050" r:id="rId19"/>
    <p:sldId id="1039" r:id="rId20"/>
    <p:sldId id="1053" r:id="rId21"/>
    <p:sldId id="1054" r:id="rId22"/>
    <p:sldId id="1044" r:id="rId23"/>
  </p:sldIdLst>
  <p:sldSz cx="9144000" cy="6858000" type="screen4x3"/>
  <p:notesSz cx="6669088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4851" autoAdjust="0"/>
  </p:normalViewPr>
  <p:slideViewPr>
    <p:cSldViewPr>
      <p:cViewPr varScale="1">
        <p:scale>
          <a:sx n="74" d="100"/>
          <a:sy n="74" d="100"/>
        </p:scale>
        <p:origin x="1362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418" y="-90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A3168-7D48-404A-AB52-CF7AC421F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7DF310-A934-41D0-B470-19B6E9FDD21A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Dofinansowanie z BGK dla mieszkańców poprzez Gminy - Program „STOP SMOG” – 70%</a:t>
          </a:r>
        </a:p>
      </dgm:t>
    </dgm:pt>
    <dgm:pt modelId="{A99BB0D2-CA40-4223-B7E1-616AC074980B}" type="parTrans" cxnId="{36E5AE63-B345-44C9-8E06-550D0EBD21A7}">
      <dgm:prSet/>
      <dgm:spPr/>
      <dgm:t>
        <a:bodyPr/>
        <a:lstStyle/>
        <a:p>
          <a:endParaRPr lang="pl-PL"/>
        </a:p>
      </dgm:t>
    </dgm:pt>
    <dgm:pt modelId="{B1BD53A6-A621-48A8-9591-0050A5E352D4}" type="sibTrans" cxnId="{36E5AE63-B345-44C9-8E06-550D0EBD21A7}">
      <dgm:prSet/>
      <dgm:spPr/>
      <dgm:t>
        <a:bodyPr/>
        <a:lstStyle/>
        <a:p>
          <a:endParaRPr lang="pl-PL"/>
        </a:p>
      </dgm:t>
    </dgm:pt>
    <dgm:pt modelId="{39A5895A-CA26-4192-82E9-9B58797ED34F}">
      <dgm:prSet phldrT="[Tekst]"/>
      <dgm:spPr/>
      <dgm:t>
        <a:bodyPr/>
        <a:lstStyle/>
        <a:p>
          <a:pPr algn="just"/>
          <a:r>
            <a:rPr lang="pl-PL" dirty="0"/>
            <a:t>wprowadzenie konieczności opracowania GPN dla Gmin, które chcą korzystać </a:t>
          </a:r>
          <a:br>
            <a:rPr lang="pl-PL" dirty="0"/>
          </a:br>
          <a:r>
            <a:rPr lang="pl-PL" dirty="0"/>
            <a:t>z Programu „STOP SMOG”.</a:t>
          </a:r>
        </a:p>
      </dgm:t>
    </dgm:pt>
    <dgm:pt modelId="{1B6DC086-E1F5-4CF0-935C-E1CA59C4529E}" type="parTrans" cxnId="{93454D86-C772-4EA9-81B1-8DF03A660EB7}">
      <dgm:prSet/>
      <dgm:spPr/>
      <dgm:t>
        <a:bodyPr/>
        <a:lstStyle/>
        <a:p>
          <a:endParaRPr lang="pl-PL"/>
        </a:p>
      </dgm:t>
    </dgm:pt>
    <dgm:pt modelId="{5E9F4C2C-E68C-42C6-8072-C9532766C5EE}" type="sibTrans" cxnId="{93454D86-C772-4EA9-81B1-8DF03A660EB7}">
      <dgm:prSet/>
      <dgm:spPr/>
      <dgm:t>
        <a:bodyPr/>
        <a:lstStyle/>
        <a:p>
          <a:endParaRPr lang="pl-PL"/>
        </a:p>
      </dgm:t>
    </dgm:pt>
    <dgm:pt modelId="{1489EE00-C3A2-4D80-9585-53D9BB67B41D}">
      <dgm:prSet phldrT="[Tekst]"/>
      <dgm:spPr/>
      <dgm:t>
        <a:bodyPr/>
        <a:lstStyle/>
        <a:p>
          <a:pPr algn="just"/>
          <a:r>
            <a:rPr lang="pl-PL" dirty="0"/>
            <a:t>premia termomodernizacyjna uniezależniona od oszczędności kosztów energii,</a:t>
          </a:r>
        </a:p>
      </dgm:t>
    </dgm:pt>
    <dgm:pt modelId="{AF182A29-F2B6-4488-86D0-ADBB3EDA8805}" type="parTrans" cxnId="{4994A104-2798-45F9-9F6E-625E31E8D25E}">
      <dgm:prSet/>
      <dgm:spPr/>
      <dgm:t>
        <a:bodyPr/>
        <a:lstStyle/>
        <a:p>
          <a:endParaRPr lang="pl-PL"/>
        </a:p>
      </dgm:t>
    </dgm:pt>
    <dgm:pt modelId="{648D5AFB-470B-42F3-B2F5-2AB146A0B556}" type="sibTrans" cxnId="{4994A104-2798-45F9-9F6E-625E31E8D25E}">
      <dgm:prSet/>
      <dgm:spPr/>
      <dgm:t>
        <a:bodyPr/>
        <a:lstStyle/>
        <a:p>
          <a:endParaRPr lang="pl-PL"/>
        </a:p>
      </dgm:t>
    </dgm:pt>
    <dgm:pt modelId="{C4B213E9-8C3E-44E2-BA15-F56E18F434DF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Zmiany w standardowych zasadach dofinansowania BGK dla budynków mieszkalnych i użyteczności publicznej</a:t>
          </a:r>
        </a:p>
      </dgm:t>
    </dgm:pt>
    <dgm:pt modelId="{65E861AC-434D-4B9A-A83D-6A404BF8293C}" type="sibTrans" cxnId="{CA0D66AA-7804-4A52-82AD-154E3DC45D64}">
      <dgm:prSet/>
      <dgm:spPr/>
      <dgm:t>
        <a:bodyPr/>
        <a:lstStyle/>
        <a:p>
          <a:endParaRPr lang="pl-PL"/>
        </a:p>
      </dgm:t>
    </dgm:pt>
    <dgm:pt modelId="{090F32DB-DAD4-4F6E-97BA-335B6EDD1AC0}" type="parTrans" cxnId="{CA0D66AA-7804-4A52-82AD-154E3DC45D64}">
      <dgm:prSet/>
      <dgm:spPr/>
      <dgm:t>
        <a:bodyPr/>
        <a:lstStyle/>
        <a:p>
          <a:endParaRPr lang="pl-PL"/>
        </a:p>
      </dgm:t>
    </dgm:pt>
    <dgm:pt modelId="{1FF83CA1-6719-41FE-916C-7AC5C6AF83D3}">
      <dgm:prSet phldrT="[Tekst]"/>
      <dgm:spPr/>
      <dgm:t>
        <a:bodyPr/>
        <a:lstStyle/>
        <a:p>
          <a:pPr algn="l"/>
          <a:endParaRPr lang="pl-PL" dirty="0"/>
        </a:p>
      </dgm:t>
    </dgm:pt>
    <dgm:pt modelId="{57D81D56-BBF8-4C66-A50C-3854065C6344}" type="parTrans" cxnId="{E5A147D1-2235-4EFE-B532-66601039B1CF}">
      <dgm:prSet/>
      <dgm:spPr/>
      <dgm:t>
        <a:bodyPr/>
        <a:lstStyle/>
        <a:p>
          <a:endParaRPr lang="pl-PL"/>
        </a:p>
      </dgm:t>
    </dgm:pt>
    <dgm:pt modelId="{F3DEB567-D535-4E62-8D5C-6E5473AA1444}" type="sibTrans" cxnId="{E5A147D1-2235-4EFE-B532-66601039B1CF}">
      <dgm:prSet/>
      <dgm:spPr/>
      <dgm:t>
        <a:bodyPr/>
        <a:lstStyle/>
        <a:p>
          <a:endParaRPr lang="pl-PL"/>
        </a:p>
      </dgm:t>
    </dgm:pt>
    <dgm:pt modelId="{A792A693-9732-429D-A219-3D2571F2EAF0}">
      <dgm:prSet phldrT="[Tekst]"/>
      <dgm:spPr/>
      <dgm:t>
        <a:bodyPr/>
        <a:lstStyle/>
        <a:p>
          <a:pPr algn="just"/>
          <a:r>
            <a:rPr lang="pl-PL" dirty="0"/>
            <a:t>dodatkowe 5% premii za zastosowanie OZE,</a:t>
          </a:r>
        </a:p>
      </dgm:t>
    </dgm:pt>
    <dgm:pt modelId="{37E4E4D5-00E4-4B4C-B0F0-33448B5AEA2C}" type="parTrans" cxnId="{4A2CB21E-A3DA-4599-989D-37346FCA1D61}">
      <dgm:prSet/>
      <dgm:spPr/>
      <dgm:t>
        <a:bodyPr/>
        <a:lstStyle/>
        <a:p>
          <a:endParaRPr lang="pl-PL"/>
        </a:p>
      </dgm:t>
    </dgm:pt>
    <dgm:pt modelId="{E5C2D7F9-C09E-4587-AD07-A6E6D19A7704}" type="sibTrans" cxnId="{4A2CB21E-A3DA-4599-989D-37346FCA1D61}">
      <dgm:prSet/>
      <dgm:spPr/>
      <dgm:t>
        <a:bodyPr/>
        <a:lstStyle/>
        <a:p>
          <a:endParaRPr lang="pl-PL"/>
        </a:p>
      </dgm:t>
    </dgm:pt>
    <dgm:pt modelId="{BD26A71D-A74C-4EC7-A165-DA027DF5B3FA}">
      <dgm:prSet phldrT="[Tekst]"/>
      <dgm:spPr/>
      <dgm:t>
        <a:bodyPr/>
        <a:lstStyle/>
        <a:p>
          <a:pPr algn="l"/>
          <a:endParaRPr lang="pl-PL" dirty="0"/>
        </a:p>
      </dgm:t>
    </dgm:pt>
    <dgm:pt modelId="{1D410519-D6D3-4133-B612-CC22ACF59021}" type="parTrans" cxnId="{D1E501B9-026F-421C-B349-8FF631F53276}">
      <dgm:prSet/>
      <dgm:spPr/>
      <dgm:t>
        <a:bodyPr/>
        <a:lstStyle/>
        <a:p>
          <a:endParaRPr lang="pl-PL"/>
        </a:p>
      </dgm:t>
    </dgm:pt>
    <dgm:pt modelId="{B2A0836A-914A-4448-8ACE-8C242A8AC868}" type="sibTrans" cxnId="{D1E501B9-026F-421C-B349-8FF631F53276}">
      <dgm:prSet/>
      <dgm:spPr/>
      <dgm:t>
        <a:bodyPr/>
        <a:lstStyle/>
        <a:p>
          <a:endParaRPr lang="pl-PL"/>
        </a:p>
      </dgm:t>
    </dgm:pt>
    <dgm:pt modelId="{84BF6AB9-3FC2-4AAA-914D-0C55958C3B79}">
      <dgm:prSet phldrT="[Tekst]"/>
      <dgm:spPr/>
      <dgm:t>
        <a:bodyPr/>
        <a:lstStyle/>
        <a:p>
          <a:pPr algn="just"/>
          <a:r>
            <a:rPr lang="pl-PL" dirty="0"/>
            <a:t>nawet 60% premii z BGK dla budynków mieszkalnych należących do Gminy,</a:t>
          </a:r>
        </a:p>
      </dgm:t>
    </dgm:pt>
    <dgm:pt modelId="{C9E5FACA-C6DA-4945-B543-7BACF4BFB5FF}" type="parTrans" cxnId="{013E81C1-70FD-4085-9FAE-3998CC881C65}">
      <dgm:prSet/>
      <dgm:spPr/>
      <dgm:t>
        <a:bodyPr/>
        <a:lstStyle/>
        <a:p>
          <a:endParaRPr lang="pl-PL"/>
        </a:p>
      </dgm:t>
    </dgm:pt>
    <dgm:pt modelId="{BDADAEBD-5892-4357-88C1-323D617EF8F8}" type="sibTrans" cxnId="{013E81C1-70FD-4085-9FAE-3998CC881C65}">
      <dgm:prSet/>
      <dgm:spPr/>
      <dgm:t>
        <a:bodyPr/>
        <a:lstStyle/>
        <a:p>
          <a:endParaRPr lang="pl-PL"/>
        </a:p>
      </dgm:t>
    </dgm:pt>
    <dgm:pt modelId="{524008AD-1E64-4C9C-BF99-99099AAA2ECD}">
      <dgm:prSet phldrT="[Tekst]"/>
      <dgm:spPr/>
      <dgm:t>
        <a:bodyPr/>
        <a:lstStyle/>
        <a:p>
          <a:pPr algn="just"/>
          <a:r>
            <a:rPr lang="pl-PL" dirty="0"/>
            <a:t>możliwość uzyskania premii remontowej dla budynków mieszkalnych </a:t>
          </a:r>
          <a:br>
            <a:rPr lang="pl-PL" dirty="0"/>
          </a:br>
          <a:r>
            <a:rPr lang="pl-PL" dirty="0"/>
            <a:t>z większościowym udziałem mieszkań gminnych,</a:t>
          </a:r>
        </a:p>
      </dgm:t>
    </dgm:pt>
    <dgm:pt modelId="{A4A06687-FFAB-445F-8F14-90EDA1004AE8}" type="parTrans" cxnId="{AEED506C-A90E-48A1-A068-62BDFB7BD064}">
      <dgm:prSet/>
      <dgm:spPr/>
      <dgm:t>
        <a:bodyPr/>
        <a:lstStyle/>
        <a:p>
          <a:endParaRPr lang="pl-PL"/>
        </a:p>
      </dgm:t>
    </dgm:pt>
    <dgm:pt modelId="{0912D57E-C67F-4B65-AAED-6C34E4223C18}" type="sibTrans" cxnId="{AEED506C-A90E-48A1-A068-62BDFB7BD064}">
      <dgm:prSet/>
      <dgm:spPr/>
      <dgm:t>
        <a:bodyPr/>
        <a:lstStyle/>
        <a:p>
          <a:endParaRPr lang="pl-PL"/>
        </a:p>
      </dgm:t>
    </dgm:pt>
    <dgm:pt modelId="{8ECB6CBE-7314-4E7D-B630-42DFC31ED84B}">
      <dgm:prSet phldrT="[Tekst]"/>
      <dgm:spPr/>
      <dgm:t>
        <a:bodyPr/>
        <a:lstStyle/>
        <a:p>
          <a:pPr algn="just"/>
          <a:r>
            <a:rPr lang="pl-PL" dirty="0"/>
            <a:t> dodatkowe wsparcie dotyczące budynków zbudowanych w technologii wielkiej płyty (dofinansowanie projektu oraz przedsięwzięcia polegającego na montażu kotew).</a:t>
          </a:r>
        </a:p>
      </dgm:t>
    </dgm:pt>
    <dgm:pt modelId="{E3A8BE34-B9D1-435F-857F-BC7C9D14EE65}" type="parTrans" cxnId="{75349621-CBF3-47FE-AE8D-68A9F816C94E}">
      <dgm:prSet/>
      <dgm:spPr/>
      <dgm:t>
        <a:bodyPr/>
        <a:lstStyle/>
        <a:p>
          <a:endParaRPr lang="pl-PL"/>
        </a:p>
      </dgm:t>
    </dgm:pt>
    <dgm:pt modelId="{E8CDBD7C-7D3F-46A6-AF09-8C715F375480}" type="sibTrans" cxnId="{75349621-CBF3-47FE-AE8D-68A9F816C94E}">
      <dgm:prSet/>
      <dgm:spPr/>
      <dgm:t>
        <a:bodyPr/>
        <a:lstStyle/>
        <a:p>
          <a:endParaRPr lang="pl-PL"/>
        </a:p>
      </dgm:t>
    </dgm:pt>
    <dgm:pt modelId="{7371DB3D-634F-4405-B46E-6F153DD106DD}">
      <dgm:prSet phldrT="[Tekst]"/>
      <dgm:spPr/>
      <dgm:t>
        <a:bodyPr/>
        <a:lstStyle/>
        <a:p>
          <a:pPr algn="just"/>
          <a:r>
            <a:rPr lang="pl-PL" dirty="0"/>
            <a:t>wprowadzenie możliwości pozyskania środków przez Gminę na termomodernizację dla ubogich energetycznie,</a:t>
          </a:r>
        </a:p>
      </dgm:t>
    </dgm:pt>
    <dgm:pt modelId="{FCC48FC9-3E19-4AE4-A54E-A5615DF1A1C3}" type="parTrans" cxnId="{5EB88C34-B08C-4F07-875E-3377A3178BC7}">
      <dgm:prSet/>
      <dgm:spPr/>
      <dgm:t>
        <a:bodyPr/>
        <a:lstStyle/>
        <a:p>
          <a:endParaRPr lang="pl-PL"/>
        </a:p>
      </dgm:t>
    </dgm:pt>
    <dgm:pt modelId="{32235234-9854-455B-B1A9-6158827904A0}" type="sibTrans" cxnId="{5EB88C34-B08C-4F07-875E-3377A3178BC7}">
      <dgm:prSet/>
      <dgm:spPr/>
      <dgm:t>
        <a:bodyPr/>
        <a:lstStyle/>
        <a:p>
          <a:endParaRPr lang="pl-PL"/>
        </a:p>
      </dgm:t>
    </dgm:pt>
    <dgm:pt modelId="{1F25E4FA-F710-4B07-AA3C-0D740EF55CCD}" type="pres">
      <dgm:prSet presAssocID="{D06A3168-7D48-404A-AB52-CF7AC421F584}" presName="linear" presStyleCnt="0">
        <dgm:presLayoutVars>
          <dgm:animLvl val="lvl"/>
          <dgm:resizeHandles val="exact"/>
        </dgm:presLayoutVars>
      </dgm:prSet>
      <dgm:spPr/>
    </dgm:pt>
    <dgm:pt modelId="{5826CB83-6CF7-4010-90FF-D7E9A4B9949B}" type="pres">
      <dgm:prSet presAssocID="{187DF310-A934-41D0-B470-19B6E9FDD2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4FFC1F9-4E4A-4CA0-99A1-875D3F18A38D}" type="pres">
      <dgm:prSet presAssocID="{187DF310-A934-41D0-B470-19B6E9FDD21A}" presName="childText" presStyleLbl="revTx" presStyleIdx="0" presStyleCnt="2">
        <dgm:presLayoutVars>
          <dgm:bulletEnabled val="1"/>
        </dgm:presLayoutVars>
      </dgm:prSet>
      <dgm:spPr/>
    </dgm:pt>
    <dgm:pt modelId="{99525F6A-0B28-41D3-93B1-79B68C83A5C9}" type="pres">
      <dgm:prSet presAssocID="{C4B213E9-8C3E-44E2-BA15-F56E18F434DF}" presName="parentText" presStyleLbl="node1" presStyleIdx="1" presStyleCnt="2" custLinFactNeighborX="862" custLinFactNeighborY="-1553">
        <dgm:presLayoutVars>
          <dgm:chMax val="0"/>
          <dgm:bulletEnabled val="1"/>
        </dgm:presLayoutVars>
      </dgm:prSet>
      <dgm:spPr/>
    </dgm:pt>
    <dgm:pt modelId="{F7BE56E7-0FCD-4BD6-A3F4-FA3A709C1470}" type="pres">
      <dgm:prSet presAssocID="{C4B213E9-8C3E-44E2-BA15-F56E18F434D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994A104-2798-45F9-9F6E-625E31E8D25E}" srcId="{C4B213E9-8C3E-44E2-BA15-F56E18F434DF}" destId="{1489EE00-C3A2-4D80-9585-53D9BB67B41D}" srcOrd="0" destOrd="0" parTransId="{AF182A29-F2B6-4488-86D0-ADBB3EDA8805}" sibTransId="{648D5AFB-470B-42F3-B2F5-2AB146A0B556}"/>
    <dgm:cxn modelId="{CB16F807-96D7-4E8D-B504-24FA01F4BBB7}" type="presOf" srcId="{8ECB6CBE-7314-4E7D-B630-42DFC31ED84B}" destId="{F7BE56E7-0FCD-4BD6-A3F4-FA3A709C1470}" srcOrd="0" destOrd="4" presId="urn:microsoft.com/office/officeart/2005/8/layout/vList2"/>
    <dgm:cxn modelId="{33C12A10-ABFA-4609-99BB-EE3D685C8C6A}" type="presOf" srcId="{39A5895A-CA26-4192-82E9-9B58797ED34F}" destId="{64FFC1F9-4E4A-4CA0-99A1-875D3F18A38D}" srcOrd="0" destOrd="1" presId="urn:microsoft.com/office/officeart/2005/8/layout/vList2"/>
    <dgm:cxn modelId="{E6BE031B-B318-4568-8A70-185F784DAD57}" type="presOf" srcId="{7371DB3D-634F-4405-B46E-6F153DD106DD}" destId="{64FFC1F9-4E4A-4CA0-99A1-875D3F18A38D}" srcOrd="0" destOrd="0" presId="urn:microsoft.com/office/officeart/2005/8/layout/vList2"/>
    <dgm:cxn modelId="{4A2CB21E-A3DA-4599-989D-37346FCA1D61}" srcId="{C4B213E9-8C3E-44E2-BA15-F56E18F434DF}" destId="{A792A693-9732-429D-A219-3D2571F2EAF0}" srcOrd="1" destOrd="0" parTransId="{37E4E4D5-00E4-4B4C-B0F0-33448B5AEA2C}" sibTransId="{E5C2D7F9-C09E-4587-AD07-A6E6D19A7704}"/>
    <dgm:cxn modelId="{EB1D3F21-0E74-4E08-9249-DD9B28AA07AF}" type="presOf" srcId="{187DF310-A934-41D0-B470-19B6E9FDD21A}" destId="{5826CB83-6CF7-4010-90FF-D7E9A4B9949B}" srcOrd="0" destOrd="0" presId="urn:microsoft.com/office/officeart/2005/8/layout/vList2"/>
    <dgm:cxn modelId="{75349621-CBF3-47FE-AE8D-68A9F816C94E}" srcId="{C4B213E9-8C3E-44E2-BA15-F56E18F434DF}" destId="{8ECB6CBE-7314-4E7D-B630-42DFC31ED84B}" srcOrd="4" destOrd="0" parTransId="{E3A8BE34-B9D1-435F-857F-BC7C9D14EE65}" sibTransId="{E8CDBD7C-7D3F-46A6-AF09-8C715F375480}"/>
    <dgm:cxn modelId="{76BEA724-4A07-437C-A5E0-6CC5FDB96C06}" type="presOf" srcId="{84BF6AB9-3FC2-4AAA-914D-0C55958C3B79}" destId="{F7BE56E7-0FCD-4BD6-A3F4-FA3A709C1470}" srcOrd="0" destOrd="2" presId="urn:microsoft.com/office/officeart/2005/8/layout/vList2"/>
    <dgm:cxn modelId="{5EB88C34-B08C-4F07-875E-3377A3178BC7}" srcId="{187DF310-A934-41D0-B470-19B6E9FDD21A}" destId="{7371DB3D-634F-4405-B46E-6F153DD106DD}" srcOrd="0" destOrd="0" parTransId="{FCC48FC9-3E19-4AE4-A54E-A5615DF1A1C3}" sibTransId="{32235234-9854-455B-B1A9-6158827904A0}"/>
    <dgm:cxn modelId="{9AFCA342-DC95-49F4-8247-8825E37E5317}" type="presOf" srcId="{C4B213E9-8C3E-44E2-BA15-F56E18F434DF}" destId="{99525F6A-0B28-41D3-93B1-79B68C83A5C9}" srcOrd="0" destOrd="0" presId="urn:microsoft.com/office/officeart/2005/8/layout/vList2"/>
    <dgm:cxn modelId="{36E5AE63-B345-44C9-8E06-550D0EBD21A7}" srcId="{D06A3168-7D48-404A-AB52-CF7AC421F584}" destId="{187DF310-A934-41D0-B470-19B6E9FDD21A}" srcOrd="0" destOrd="0" parTransId="{A99BB0D2-CA40-4223-B7E1-616AC074980B}" sibTransId="{B1BD53A6-A621-48A8-9591-0050A5E352D4}"/>
    <dgm:cxn modelId="{AEED506C-A90E-48A1-A068-62BDFB7BD064}" srcId="{C4B213E9-8C3E-44E2-BA15-F56E18F434DF}" destId="{524008AD-1E64-4C9C-BF99-99099AAA2ECD}" srcOrd="3" destOrd="0" parTransId="{A4A06687-FFAB-445F-8F14-90EDA1004AE8}" sibTransId="{0912D57E-C67F-4B65-AAED-6C34E4223C18}"/>
    <dgm:cxn modelId="{CB7D0A85-8C97-42C9-B3FA-E39A9585FB59}" type="presOf" srcId="{524008AD-1E64-4C9C-BF99-99099AAA2ECD}" destId="{F7BE56E7-0FCD-4BD6-A3F4-FA3A709C1470}" srcOrd="0" destOrd="3" presId="urn:microsoft.com/office/officeart/2005/8/layout/vList2"/>
    <dgm:cxn modelId="{93454D86-C772-4EA9-81B1-8DF03A660EB7}" srcId="{187DF310-A934-41D0-B470-19B6E9FDD21A}" destId="{39A5895A-CA26-4192-82E9-9B58797ED34F}" srcOrd="1" destOrd="0" parTransId="{1B6DC086-E1F5-4CF0-935C-E1CA59C4529E}" sibTransId="{5E9F4C2C-E68C-42C6-8072-C9532766C5EE}"/>
    <dgm:cxn modelId="{1C8C589A-3E6E-4B82-9B4B-311A803AB2A5}" type="presOf" srcId="{D06A3168-7D48-404A-AB52-CF7AC421F584}" destId="{1F25E4FA-F710-4B07-AA3C-0D740EF55CCD}" srcOrd="0" destOrd="0" presId="urn:microsoft.com/office/officeart/2005/8/layout/vList2"/>
    <dgm:cxn modelId="{CA0D66AA-7804-4A52-82AD-154E3DC45D64}" srcId="{D06A3168-7D48-404A-AB52-CF7AC421F584}" destId="{C4B213E9-8C3E-44E2-BA15-F56E18F434DF}" srcOrd="1" destOrd="0" parTransId="{090F32DB-DAD4-4F6E-97BA-335B6EDD1AC0}" sibTransId="{65E861AC-434D-4B9A-A83D-6A404BF8293C}"/>
    <dgm:cxn modelId="{D1E501B9-026F-421C-B349-8FF631F53276}" srcId="{C4B213E9-8C3E-44E2-BA15-F56E18F434DF}" destId="{BD26A71D-A74C-4EC7-A165-DA027DF5B3FA}" srcOrd="5" destOrd="0" parTransId="{1D410519-D6D3-4133-B612-CC22ACF59021}" sibTransId="{B2A0836A-914A-4448-8ACE-8C242A8AC868}"/>
    <dgm:cxn modelId="{013E81C1-70FD-4085-9FAE-3998CC881C65}" srcId="{C4B213E9-8C3E-44E2-BA15-F56E18F434DF}" destId="{84BF6AB9-3FC2-4AAA-914D-0C55958C3B79}" srcOrd="2" destOrd="0" parTransId="{C9E5FACA-C6DA-4945-B543-7BACF4BFB5FF}" sibTransId="{BDADAEBD-5892-4357-88C1-323D617EF8F8}"/>
    <dgm:cxn modelId="{02B37BCA-7E62-42A8-AB37-1AA51B60FD97}" type="presOf" srcId="{1FF83CA1-6719-41FE-916C-7AC5C6AF83D3}" destId="{64FFC1F9-4E4A-4CA0-99A1-875D3F18A38D}" srcOrd="0" destOrd="2" presId="urn:microsoft.com/office/officeart/2005/8/layout/vList2"/>
    <dgm:cxn modelId="{E5A147D1-2235-4EFE-B532-66601039B1CF}" srcId="{187DF310-A934-41D0-B470-19B6E9FDD21A}" destId="{1FF83CA1-6719-41FE-916C-7AC5C6AF83D3}" srcOrd="2" destOrd="0" parTransId="{57D81D56-BBF8-4C66-A50C-3854065C6344}" sibTransId="{F3DEB567-D535-4E62-8D5C-6E5473AA1444}"/>
    <dgm:cxn modelId="{D683ADDA-8070-464C-961C-67E6AC687A06}" type="presOf" srcId="{1489EE00-C3A2-4D80-9585-53D9BB67B41D}" destId="{F7BE56E7-0FCD-4BD6-A3F4-FA3A709C1470}" srcOrd="0" destOrd="0" presId="urn:microsoft.com/office/officeart/2005/8/layout/vList2"/>
    <dgm:cxn modelId="{0D4D8CED-3CD3-4937-B68C-93722C01A2B6}" type="presOf" srcId="{BD26A71D-A74C-4EC7-A165-DA027DF5B3FA}" destId="{F7BE56E7-0FCD-4BD6-A3F4-FA3A709C1470}" srcOrd="0" destOrd="5" presId="urn:microsoft.com/office/officeart/2005/8/layout/vList2"/>
    <dgm:cxn modelId="{A0F4FAED-4458-4ED5-A5B2-D183B79C7CBD}" type="presOf" srcId="{A792A693-9732-429D-A219-3D2571F2EAF0}" destId="{F7BE56E7-0FCD-4BD6-A3F4-FA3A709C1470}" srcOrd="0" destOrd="1" presId="urn:microsoft.com/office/officeart/2005/8/layout/vList2"/>
    <dgm:cxn modelId="{BB0E692D-3465-465A-9880-2225AC668A42}" type="presParOf" srcId="{1F25E4FA-F710-4B07-AA3C-0D740EF55CCD}" destId="{5826CB83-6CF7-4010-90FF-D7E9A4B9949B}" srcOrd="0" destOrd="0" presId="urn:microsoft.com/office/officeart/2005/8/layout/vList2"/>
    <dgm:cxn modelId="{AF97E1B8-353A-4D7E-8A86-A03846A1AE41}" type="presParOf" srcId="{1F25E4FA-F710-4B07-AA3C-0D740EF55CCD}" destId="{64FFC1F9-4E4A-4CA0-99A1-875D3F18A38D}" srcOrd="1" destOrd="0" presId="urn:microsoft.com/office/officeart/2005/8/layout/vList2"/>
    <dgm:cxn modelId="{CDEB55E9-D912-420F-AE9B-B9688B8CBD6F}" type="presParOf" srcId="{1F25E4FA-F710-4B07-AA3C-0D740EF55CCD}" destId="{99525F6A-0B28-41D3-93B1-79B68C83A5C9}" srcOrd="2" destOrd="0" presId="urn:microsoft.com/office/officeart/2005/8/layout/vList2"/>
    <dgm:cxn modelId="{DCEE14BA-6F0D-4BFB-A997-B5E5032B1C14}" type="presParOf" srcId="{1F25E4FA-F710-4B07-AA3C-0D740EF55CCD}" destId="{F7BE56E7-0FCD-4BD6-A3F4-FA3A709C14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6CB83-6CF7-4010-90FF-D7E9A4B9949B}">
      <dsp:nvSpPr>
        <dsp:cNvPr id="0" name=""/>
        <dsp:cNvSpPr/>
      </dsp:nvSpPr>
      <dsp:spPr>
        <a:xfrm>
          <a:off x="0" y="18052"/>
          <a:ext cx="835292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Dofinansowanie z BGK dla mieszkańców poprzez Gminy - Program „STOP SMOG” – 70%</a:t>
          </a:r>
        </a:p>
      </dsp:txBody>
      <dsp:txXfrm>
        <a:off x="37696" y="55748"/>
        <a:ext cx="8277536" cy="696808"/>
      </dsp:txXfrm>
    </dsp:sp>
    <dsp:sp modelId="{64FFC1F9-4E4A-4CA0-99A1-875D3F18A38D}">
      <dsp:nvSpPr>
        <dsp:cNvPr id="0" name=""/>
        <dsp:cNvSpPr/>
      </dsp:nvSpPr>
      <dsp:spPr>
        <a:xfrm>
          <a:off x="0" y="790252"/>
          <a:ext cx="8352928" cy="120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5400" rIns="142240" bIns="2540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wprowadzenie możliwości pozyskania środków przez Gminę na termomodernizację dla ubogich energetycznie,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wprowadzenie konieczności opracowania GPN dla Gmin, które chcą korzystać </a:t>
          </a:r>
          <a:br>
            <a:rPr lang="pl-PL" sz="1600" kern="1200" dirty="0"/>
          </a:br>
          <a:r>
            <a:rPr lang="pl-PL" sz="1600" kern="1200" dirty="0"/>
            <a:t>z Programu „STOP SMOG”.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600" kern="1200" dirty="0"/>
        </a:p>
      </dsp:txBody>
      <dsp:txXfrm>
        <a:off x="0" y="790252"/>
        <a:ext cx="8352928" cy="1200600"/>
      </dsp:txXfrm>
    </dsp:sp>
    <dsp:sp modelId="{99525F6A-0B28-41D3-93B1-79B68C83A5C9}">
      <dsp:nvSpPr>
        <dsp:cNvPr id="0" name=""/>
        <dsp:cNvSpPr/>
      </dsp:nvSpPr>
      <dsp:spPr>
        <a:xfrm>
          <a:off x="0" y="1959990"/>
          <a:ext cx="835292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Zmiany w standardowych zasadach dofinansowania BGK dla budynków mieszkalnych i użyteczności publicznej</a:t>
          </a:r>
        </a:p>
      </dsp:txBody>
      <dsp:txXfrm>
        <a:off x="37696" y="1997686"/>
        <a:ext cx="8277536" cy="696808"/>
      </dsp:txXfrm>
    </dsp:sp>
    <dsp:sp modelId="{F7BE56E7-0FCD-4BD6-A3F4-FA3A709C1470}">
      <dsp:nvSpPr>
        <dsp:cNvPr id="0" name=""/>
        <dsp:cNvSpPr/>
      </dsp:nvSpPr>
      <dsp:spPr>
        <a:xfrm>
          <a:off x="0" y="2763052"/>
          <a:ext cx="8352928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5400" rIns="142240" bIns="2540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premia termomodernizacyjna uniezależniona od oszczędności kosztów energii,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dodatkowe 5% premii za zastosowanie OZE,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nawet 60% premii z BGK dla budynków mieszkalnych należących do Gminy,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możliwość uzyskania premii remontowej dla budynków mieszkalnych </a:t>
          </a:r>
          <a:br>
            <a:rPr lang="pl-PL" sz="1600" kern="1200" dirty="0"/>
          </a:br>
          <a:r>
            <a:rPr lang="pl-PL" sz="1600" kern="1200" dirty="0"/>
            <a:t>z większościowym udziałem mieszkań gminnych,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 dodatkowe wsparcie dotyczące budynków zbudowanych w technologii wielkiej płyty (dofinansowanie projektu oraz przedsięwzięcia polegającego na montażu kotew).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600" kern="1200" dirty="0"/>
        </a:p>
      </dsp:txBody>
      <dsp:txXfrm>
        <a:off x="0" y="2763052"/>
        <a:ext cx="8352928" cy="198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2F4B54BA-0E64-4383-B338-7543D02349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l" defTabSz="908050" eaLnBrk="1" hangingPunct="1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2884DE30-6328-4A09-B3E7-221567EC18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204" name="Rectangle 4">
            <a:extLst>
              <a:ext uri="{FF2B5EF4-FFF2-40B4-BE49-F238E27FC236}">
                <a16:creationId xmlns:a16="http://schemas.microsoft.com/office/drawing/2014/main" id="{B4C92315-948C-466C-9F6C-098E2B4757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l" defTabSz="908050" eaLnBrk="1" hangingPunct="1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205" name="Rectangle 5">
            <a:extLst>
              <a:ext uri="{FF2B5EF4-FFF2-40B4-BE49-F238E27FC236}">
                <a16:creationId xmlns:a16="http://schemas.microsoft.com/office/drawing/2014/main" id="{523F0709-F64E-4597-BCCF-61EE5FDC14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lnSpc>
                <a:spcPct val="100000"/>
              </a:lnSpc>
              <a:defRPr sz="1200" smtClean="0"/>
            </a:lvl1pPr>
          </a:lstStyle>
          <a:p>
            <a:pPr>
              <a:defRPr/>
            </a:pPr>
            <a:fld id="{C874276B-4A1D-4E0E-A7A3-9827EE648F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5ECF424-D14A-4664-9D5D-20A3CF3262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l" defTabSz="908050" eaLnBrk="1" hangingPunct="1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B27BB3C-2F7D-4584-93B1-6680C7DD85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91C017B-ABA6-453B-BF7E-60E4C2A6E4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B37F037-DE31-442F-9FFF-961901E467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49CC734-0D82-4E0A-91B1-9A9FDA8F14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l" defTabSz="908050" eaLnBrk="1" hangingPunct="1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645B15F-86F5-45B7-8838-4122E2A14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lnSpc>
                <a:spcPct val="100000"/>
              </a:lnSpc>
              <a:defRPr sz="1200" smtClean="0"/>
            </a:lvl1pPr>
          </a:lstStyle>
          <a:p>
            <a:pPr>
              <a:defRPr/>
            </a:pPr>
            <a:fld id="{4345C81F-15C0-4A8A-B3FA-37FDA54B5A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163A866-D743-4828-A97C-200C784BE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FD3A20-C082-44AA-8089-495BC0EB515A}" type="slidenum">
              <a:rPr lang="pl-PL" altLang="pl-PL"/>
              <a:pPr>
                <a:spcBef>
                  <a:spcPct val="0"/>
                </a:spcBef>
              </a:pPr>
              <a:t>1</a:t>
            </a:fld>
            <a:endParaRPr lang="pl-PL" altLang="pl-PL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6511840-7F14-4797-A469-FE8077108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EAEE8AA-6D99-4BEE-B9C3-F1151A321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AB8E063-A466-4982-A814-7648E652A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878176-77AD-42E1-9D18-6F5E97FD8D43}" type="slidenum">
              <a:rPr lang="pl-PL" altLang="pl-PL"/>
              <a:pPr>
                <a:spcBef>
                  <a:spcPct val="0"/>
                </a:spcBef>
              </a:pPr>
              <a:t>10</a:t>
            </a:fld>
            <a:endParaRPr lang="pl-PL" altLang="pl-PL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0641CB0-46EA-4E82-AA1F-C8145697C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568EC7A-7C5C-4ACD-9481-CD6CE4235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E150E60-895B-4017-AABE-0B103136F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00C07C-E646-4248-B527-90DBC7CBC060}" type="slidenum">
              <a:rPr lang="pl-PL" altLang="pl-PL"/>
              <a:pPr>
                <a:spcBef>
                  <a:spcPct val="0"/>
                </a:spcBef>
              </a:pPr>
              <a:t>11</a:t>
            </a:fld>
            <a:endParaRPr lang="pl-PL" altLang="pl-PL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3B3B9A5-9386-448C-982B-ED8F98C20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DEE7832-5420-4D14-9F6D-5AB67DA8A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6B85C6D-624B-45D9-856C-FC50ADE4E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8FF5A-9717-4278-98FF-2E4F16C1F8AD}" type="slidenum">
              <a:rPr lang="pl-PL" altLang="pl-PL"/>
              <a:pPr>
                <a:spcBef>
                  <a:spcPct val="0"/>
                </a:spcBef>
              </a:pPr>
              <a:t>12</a:t>
            </a:fld>
            <a:endParaRPr lang="pl-PL" altLang="pl-PL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461571E-7749-44BE-9DD7-3A4BE2381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1571276-70F4-47F9-91F2-DF698025F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D67788A-F73A-4831-8472-96707754C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7959D3-98FD-4369-B005-9082C542B8F2}" type="slidenum">
              <a:rPr lang="pl-PL" altLang="pl-PL"/>
              <a:pPr>
                <a:spcBef>
                  <a:spcPct val="0"/>
                </a:spcBef>
              </a:pPr>
              <a:t>13</a:t>
            </a:fld>
            <a:endParaRPr lang="pl-PL" altLang="pl-PL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D84955E-F94A-40F9-A545-5653A5467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1AE233B-F67B-42CB-92B5-25075291B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261ADDD-9901-4523-9E05-EAFB290896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4FAB6D-D1F1-4828-8BCB-23E528D3943D}" type="slidenum">
              <a:rPr lang="pl-PL" altLang="pl-PL"/>
              <a:pPr>
                <a:spcBef>
                  <a:spcPct val="0"/>
                </a:spcBef>
              </a:pPr>
              <a:t>14</a:t>
            </a:fld>
            <a:endParaRPr lang="pl-PL" altLang="pl-PL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06E3082-9E62-4B2D-B619-4C13F4091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58DACFE-A47A-494F-8808-8DDAC3BC3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58365CA-66A3-405D-BBC4-F57250CB5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D98396-6949-49B7-8EAF-4E0F83F845F4}" type="slidenum">
              <a:rPr lang="pl-PL" altLang="pl-PL"/>
              <a:pPr>
                <a:spcBef>
                  <a:spcPct val="0"/>
                </a:spcBef>
              </a:pPr>
              <a:t>15</a:t>
            </a:fld>
            <a:endParaRPr lang="pl-PL" altLang="pl-PL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4DD2645-2A18-4D31-A423-353B6FBB1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559D0DC-A65D-41F5-A99B-8FF63478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302B973-7745-4E7E-937F-85F16499B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255FD-6630-4FA3-817D-B1E0BE719CCB}" type="slidenum">
              <a:rPr lang="pl-PL" altLang="pl-PL"/>
              <a:pPr>
                <a:spcBef>
                  <a:spcPct val="0"/>
                </a:spcBef>
              </a:pPr>
              <a:t>16</a:t>
            </a:fld>
            <a:endParaRPr lang="pl-PL" altLang="pl-PL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A00FC73-6BE0-4D70-AEA5-97C41669E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070C12F-1F67-4605-B939-DB89C4E8C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2732D21-4555-42E8-8446-EC4DA45F5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8ADB0F-7A58-46A9-AA64-FFB29D76F89F}" type="slidenum">
              <a:rPr lang="pl-PL" altLang="pl-PL"/>
              <a:pPr>
                <a:spcBef>
                  <a:spcPct val="0"/>
                </a:spcBef>
              </a:pPr>
              <a:t>17</a:t>
            </a:fld>
            <a:endParaRPr lang="pl-PL" altLang="pl-PL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C8277F4-98CE-4420-9CA2-B0A859184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BA099E8-E95A-45F3-A8EB-41A5E92A7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DFDE236-7E2E-4134-A850-FF5181F03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0C33F8-151A-41DC-B121-C490CFC44D2C}" type="slidenum">
              <a:rPr lang="pl-PL" altLang="pl-PL"/>
              <a:pPr>
                <a:spcBef>
                  <a:spcPct val="0"/>
                </a:spcBef>
              </a:pPr>
              <a:t>18</a:t>
            </a:fld>
            <a:endParaRPr lang="pl-PL" altLang="pl-PL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BCE8520-C19D-4F63-B3F6-78D70D436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4535B41-B7D8-4899-B27F-68FF91271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E3AC7A6-C14D-46FE-BE17-F5A325190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B54877-18B3-4C99-9AF2-D7B56C397A06}" type="slidenum">
              <a:rPr lang="pl-PL" altLang="pl-PL"/>
              <a:pPr>
                <a:spcBef>
                  <a:spcPct val="0"/>
                </a:spcBef>
              </a:pPr>
              <a:t>19</a:t>
            </a:fld>
            <a:endParaRPr lang="pl-PL" altLang="pl-PL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B12225A-11C3-4B95-A176-529A07E1C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320ED33-2B8E-4A0F-B433-1BDAC342C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1124D20-FE08-4368-8E55-CB58757D1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C686D2-CD6E-4FF3-A68E-5E4384021596}" type="slidenum">
              <a:rPr lang="pl-PL" altLang="pl-PL"/>
              <a:pPr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B44B1B5-BC02-45B2-936F-DAA96DDD1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4929AF1-5065-4116-AEC9-64CE41520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A6252AC-CBAD-4AED-B128-2B2C623AD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C3633-EDB0-4BA8-9038-6BCAEA140BB6}" type="slidenum">
              <a:rPr lang="pl-PL" altLang="pl-PL"/>
              <a:pPr>
                <a:spcBef>
                  <a:spcPct val="0"/>
                </a:spcBef>
              </a:pPr>
              <a:t>20</a:t>
            </a:fld>
            <a:endParaRPr lang="pl-PL" altLang="pl-PL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F1D47DE-5DA7-4E9D-9520-89DD89CBC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A851A99-BF41-4550-A770-00321757E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21A5141-F0C2-40F7-B7A8-A0E9656D8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6F5B8-81A1-4E36-9BBA-9F15C5E51C4B}" type="slidenum">
              <a:rPr lang="pl-PL" altLang="pl-PL"/>
              <a:pPr>
                <a:spcBef>
                  <a:spcPct val="0"/>
                </a:spcBef>
              </a:pPr>
              <a:t>21</a:t>
            </a:fld>
            <a:endParaRPr lang="pl-PL" altLang="pl-PL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FD31F18-12D9-4DAD-9BFE-A83C8914C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6C04BC7-CC39-4A02-ADD7-6B829ECE2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822FC6C-F213-485F-9351-F1F9EAE18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1EA4C4-E8D8-4E3C-AE49-02F2DFA7C234}" type="slidenum">
              <a:rPr lang="pl-PL" altLang="pl-PL"/>
              <a:pPr>
                <a:spcBef>
                  <a:spcPct val="0"/>
                </a:spcBef>
              </a:pPr>
              <a:t>22</a:t>
            </a:fld>
            <a:endParaRPr lang="pl-PL" altLang="pl-PL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14911D7-12B1-4D91-A4A3-FB5467F0C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A61E453-F099-4DC4-9628-6510F30B6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C5724A2-9CCE-4B57-A017-FE1B1B298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D3D5FE-F955-4A06-AC8D-3E30EE35E66A}" type="slidenum">
              <a:rPr lang="pl-PL" altLang="pl-PL"/>
              <a:pPr>
                <a:spcBef>
                  <a:spcPct val="0"/>
                </a:spcBef>
              </a:pPr>
              <a:t>3</a:t>
            </a:fld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9E27FF5-FF35-4E01-98F5-358D339C4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382797E-DCC2-4D36-A105-36D3396E7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C92777B-FCF1-4110-AAAA-311A393EF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F1127D-520C-428F-A727-7E5AC687A033}" type="slidenum">
              <a:rPr lang="pl-PL" altLang="pl-PL"/>
              <a:pPr>
                <a:spcBef>
                  <a:spcPct val="0"/>
                </a:spcBef>
              </a:pPr>
              <a:t>4</a:t>
            </a:fld>
            <a:endParaRPr lang="pl-PL" altLang="pl-PL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FD8CE3E-E6DC-4957-829C-6856F2A21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42D74F5-51B1-48AB-850B-469F4C012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0FE8C28-75B5-43DB-8BD6-0350E6644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51C7B-594E-4ABD-8764-81168E7591BF}" type="slidenum">
              <a:rPr lang="pl-PL" altLang="pl-PL"/>
              <a:pPr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4FBDA55-DA18-440F-BE0D-FCAC2A7DD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616FF28-AF1D-46E0-B14B-568D66379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58FED60-9824-4FC0-8695-D3843B959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6E64F8-47B4-4B02-8B84-36E8CFFCD5DF}" type="slidenum">
              <a:rPr lang="pl-PL" altLang="pl-PL"/>
              <a:pPr>
                <a:spcBef>
                  <a:spcPct val="0"/>
                </a:spcBef>
              </a:pPr>
              <a:t>6</a:t>
            </a:fld>
            <a:endParaRPr lang="pl-PL" altLang="pl-PL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1E0E11F-77B9-4DBF-9834-E0E38F68C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930D8AC-3733-46E5-990A-3FAB51A74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AB2441F-A2FB-4BE8-9EF4-8E9A35268F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F4E84-D61D-49C6-A782-0B233B1631FA}" type="slidenum">
              <a:rPr lang="pl-PL" altLang="pl-PL"/>
              <a:pPr>
                <a:spcBef>
                  <a:spcPct val="0"/>
                </a:spcBef>
              </a:pPr>
              <a:t>7</a:t>
            </a:fld>
            <a:endParaRPr lang="pl-PL" altLang="pl-PL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3C142C4-2B69-47F6-906A-8A8BB8F35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3AFB23D-74CC-42BB-9B74-285AA4243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1CB364C-DF7F-4DDE-AC04-16CB5FCAE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96F78E-5325-4AB2-B18B-BE6CBF6190DA}" type="slidenum">
              <a:rPr lang="pl-PL" altLang="pl-PL"/>
              <a:pPr>
                <a:spcBef>
                  <a:spcPct val="0"/>
                </a:spcBef>
              </a:pPr>
              <a:t>8</a:t>
            </a:fld>
            <a:endParaRPr lang="pl-PL" altLang="pl-PL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F12CE1E-AC49-48B9-940A-EE23C7BD29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7F6524E-C87A-46B1-A872-6A5366BED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9E6DEA8-E468-4CD4-93E8-3C312958C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0D0C6A-6061-4DB7-894B-C673A5AB05DB}" type="slidenum">
              <a:rPr lang="pl-PL" altLang="pl-PL"/>
              <a:pPr>
                <a:spcBef>
                  <a:spcPct val="0"/>
                </a:spcBef>
              </a:pPr>
              <a:t>9</a:t>
            </a:fld>
            <a:endParaRPr lang="pl-PL" altLang="pl-PL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E755BE7-EEF4-40F2-9F25-E9720A554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1385E8D-0944-4326-89D7-FFEB9C115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972D2E6-6873-4966-AFB9-2F72A5B96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905A626-9886-4371-958A-69390E3540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142038"/>
            <a:ext cx="91344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l-PL" altLang="pl-PL" noProof="0"/>
              <a:t>Kliknij, aby edytować styl wzorca tytułu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700" y="4005263"/>
            <a:ext cx="2952750" cy="10795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pl-PL" altLang="pl-PL" noProof="0"/>
              <a:t>Imię nazwisko</a:t>
            </a:r>
          </a:p>
          <a:p>
            <a:pPr lvl="0"/>
            <a:r>
              <a:rPr lang="pl-PL" altLang="pl-PL" noProof="0"/>
              <a:t>office@fewe.pl</a:t>
            </a:r>
          </a:p>
        </p:txBody>
      </p:sp>
    </p:spTree>
    <p:extLst>
      <p:ext uri="{BB962C8B-B14F-4D97-AF65-F5344CB8AC3E}">
        <p14:creationId xmlns:p14="http://schemas.microsoft.com/office/powerpoint/2010/main" val="88080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4584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099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297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2035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3541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8014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3594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9022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4852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5F629A-6B13-40F3-ACF5-DD603D003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ACC9C3-2C1F-45D8-A3D9-E10AB02E1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9149E98E-89B2-41E6-BA81-0B48439F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5160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E97BFD9-9B92-4C65-8D96-A02328462F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8"/>
          <a:stretch>
            <a:fillRect/>
          </a:stretch>
        </p:blipFill>
        <p:spPr bwMode="auto">
          <a:xfrm>
            <a:off x="-1588" y="6538913"/>
            <a:ext cx="914558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Text Box 6">
            <a:extLst>
              <a:ext uri="{FF2B5EF4-FFF2-40B4-BE49-F238E27FC236}">
                <a16:creationId xmlns:a16="http://schemas.microsoft.com/office/drawing/2014/main" id="{5964E60B-2122-4506-8DDC-56AA67DC68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6913" y="6583363"/>
            <a:ext cx="576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B883C212-AC0B-498A-9D24-87387037EC64}" type="slidenum">
              <a:rPr lang="pl-PL" altLang="pl-PL" sz="12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altLang="pl-PL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kukla@fewe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.kukla@fewe.p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awo.sejm.gov.pl/isap.nsf/DocDetails.xsp?id=WDU2019000005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awo.sejm.gov.pl/isap.nsf/DocDetails.xsp?id=WDU2019000057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EC034B13-0FEE-4481-A04B-D402A77FD2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6048375" cy="3600450"/>
          </a:xfrm>
        </p:spPr>
        <p:txBody>
          <a:bodyPr/>
          <a:lstStyle/>
          <a:p>
            <a:pPr eaLnBrk="1" hangingPunct="1"/>
            <a:r>
              <a:rPr lang="pl-PL" altLang="pl-PL" sz="2800" dirty="0"/>
              <a:t>Zmiany w ustawie z dnia </a:t>
            </a:r>
            <a:br>
              <a:rPr lang="pl-PL" altLang="pl-PL" sz="2800" dirty="0"/>
            </a:br>
            <a:r>
              <a:rPr lang="pl-PL" altLang="pl-PL" sz="2800" dirty="0"/>
              <a:t>21 listopada 2008 r. o wspieraniu termomodernizacji i remontów: opracowanie Gminnych Programów Niskoemisyjnych – podstawowa zawartość, problemy przy opracowaniu dokumentu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1E2A6AE1-A921-4873-9707-FE0323C36B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64163" y="5084763"/>
            <a:ext cx="3455987" cy="504825"/>
          </a:xfrm>
        </p:spPr>
        <p:txBody>
          <a:bodyPr/>
          <a:lstStyle/>
          <a:p>
            <a:pPr eaLnBrk="1" hangingPunct="1"/>
            <a:r>
              <a:rPr lang="pl-PL" altLang="pl-PL" sz="1600"/>
              <a:t>Piotr Kukla </a:t>
            </a:r>
            <a:r>
              <a:rPr lang="pl-PL" altLang="pl-PL" sz="1600">
                <a:hlinkClick r:id="rId3"/>
              </a:rPr>
              <a:t>p.kukla@fewe.pl</a:t>
            </a:r>
            <a:endParaRPr lang="pl-PL" altLang="pl-PL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8404BDF-96BB-4DD9-BA95-57A9C9041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Zawartość Gminnego Programu Niskoemisyjnego – na przykładzie miasta Skawina</a:t>
            </a:r>
            <a:endParaRPr lang="en-US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751FFC-DA3D-4C4A-9AD7-90357C6C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229600" cy="4105275"/>
          </a:xfrm>
        </p:spPr>
        <p:txBody>
          <a:bodyPr/>
          <a:lstStyle/>
          <a:p>
            <a:pPr algn="just">
              <a:buFontTx/>
              <a:buAutoNum type="arabicPeriod"/>
              <a:defRPr/>
            </a:pPr>
            <a:r>
              <a:rPr lang="pl-PL" sz="2000" dirty="0"/>
              <a:t>Cele GPN </a:t>
            </a:r>
          </a:p>
          <a:p>
            <a:pPr algn="just">
              <a:buFontTx/>
              <a:buAutoNum type="arabicPeriod"/>
              <a:defRPr/>
            </a:pPr>
            <a:r>
              <a:rPr lang="pl-PL" sz="2000" dirty="0"/>
              <a:t>Charakterystyka </a:t>
            </a:r>
          </a:p>
          <a:p>
            <a:pPr algn="just">
              <a:buFontTx/>
              <a:buAutoNum type="arabicPeriod"/>
              <a:defRPr/>
            </a:pPr>
            <a:r>
              <a:rPr lang="pl-PL" sz="2000" dirty="0"/>
              <a:t>Stan powietrza w Gminie</a:t>
            </a:r>
          </a:p>
          <a:p>
            <a:pPr algn="just">
              <a:buFontTx/>
              <a:buAutoNum type="arabicPeriod"/>
              <a:defRPr/>
            </a:pPr>
            <a:r>
              <a:rPr lang="pl-PL" sz="2000" dirty="0"/>
              <a:t>Charakterystyka głównych odbiorców energii </a:t>
            </a:r>
          </a:p>
          <a:p>
            <a:pPr marL="0" indent="0" algn="just">
              <a:buFontTx/>
              <a:buNone/>
              <a:defRPr/>
            </a:pPr>
            <a:r>
              <a:rPr lang="pl-PL" sz="2000" dirty="0"/>
              <a:t>4.1. Źródła ciepła </a:t>
            </a:r>
          </a:p>
          <a:p>
            <a:pPr marL="0" indent="0" algn="just">
              <a:buFontTx/>
              <a:buNone/>
              <a:defRPr/>
            </a:pPr>
            <a:r>
              <a:rPr lang="pl-PL" sz="2000" dirty="0"/>
              <a:t>4.2. Ogólna charakterystyka zabudowy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ABB8B3A-053E-4BE5-93F9-7C63C9594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Zawartość Gminnego Programu Niskoemisyjnego – na przykładzie miasta Skawina</a:t>
            </a:r>
            <a:endParaRPr lang="en-US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751FFC-DA3D-4C4A-9AD7-90357C6C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l-PL" sz="1600" dirty="0"/>
              <a:t>5. Opis dotychczasowych działań zmierzających do poprawy jakości powietrza w gminie, w szczególności w okresie 5 lat przed dniem przyjęcia gminnego programu niskoemisyjnego oraz wskazanie wysokości środków finansowych przeznaczonych przez gminę na ten cel w związku z realizacją programu ochrony powietrza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5.1. Wymiana starych niskowydajnych kotłów na paliwa stałe na nowe ekologiczne źródła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5.2. Montaż odnawialnych źródeł energii 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5.4. Kontrole palenisk 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5.5. Wdrażanie Programu Ochrony Powietrza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5.6. Działania edukacyjne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5.7. Porozumienia z podmiotami zewnętrznymi: 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5.8. Wartość środków finansowych przeznaczanych przez Gminę bezpośrednio na:</a:t>
            </a:r>
          </a:p>
          <a:p>
            <a:pPr algn="just">
              <a:defRPr/>
            </a:pPr>
            <a:r>
              <a:rPr lang="pl-PL" sz="1600" dirty="0"/>
              <a:t>realizację zadań zmierzających do poprawy jakości powietrza, w tym w związku </a:t>
            </a:r>
            <a:br>
              <a:rPr lang="pl-PL" sz="1600" dirty="0"/>
            </a:br>
            <a:r>
              <a:rPr lang="pl-PL" sz="1600" dirty="0"/>
              <a:t>z realizacją Programu ochrony powietrza dla województwa małopolskiego</a:t>
            </a:r>
          </a:p>
          <a:p>
            <a:pPr algn="just">
              <a:defRPr/>
            </a:pPr>
            <a:r>
              <a:rPr lang="pl-PL" sz="1600" dirty="0"/>
              <a:t>Programu ochrony powietrza dla województwa śląskiego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93089AA-3D00-4B19-82A7-E6F6BA094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Zawartość Gminnego Programu Niskoemisyjnego – na przykładzie miasta Skawina</a:t>
            </a:r>
            <a:endParaRPr lang="en-US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751FFC-DA3D-4C4A-9AD7-90357C6C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l-PL" sz="1600" dirty="0"/>
              <a:t>6. Opis planowanych działań mających na celu ograniczenie niskiej emisji zanieczyszczeń i poprawę jakości powietrza w gminie, zgodnych z programem ochrony powietrza:</a:t>
            </a:r>
          </a:p>
          <a:p>
            <a:pPr algn="just">
              <a:defRPr/>
            </a:pPr>
            <a:r>
              <a:rPr lang="pl-PL" sz="1600" dirty="0"/>
              <a:t>Planowane rodzaje przedsięwzięć niskoemisyjnych</a:t>
            </a:r>
          </a:p>
          <a:p>
            <a:pPr algn="just">
              <a:defRPr/>
            </a:pPr>
            <a:r>
              <a:rPr lang="pl-PL" sz="1600" dirty="0"/>
              <a:t>Planowane przyłączenia do sieci ciepłowniczej lub gazowej, nie będące przedsięwzięciami niskoemisyjnymi oraz obszar, na którym będą realizowane przedsięwzięcia lub przyłączenia</a:t>
            </a:r>
          </a:p>
          <a:p>
            <a:pPr algn="just">
              <a:defRPr/>
            </a:pPr>
            <a:r>
              <a:rPr lang="pl-PL" sz="1600" dirty="0"/>
              <a:t>Proponowane instrumenty wsparcia dla mieszkańców gminy </a:t>
            </a:r>
          </a:p>
          <a:p>
            <a:pPr algn="just">
              <a:defRPr/>
            </a:pPr>
            <a:r>
              <a:rPr lang="pl-PL" sz="1600" dirty="0"/>
              <a:t>Planowane działania edukacyjne, informacyjne i promocyjne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7. Zgodność GPN z innymi dokumentami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B9421FB-A2D8-43E7-8C55-385BCCAA5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Zawartość Gminnego Programu Niskoemisyjnego – na przykładzie miasta Skawina</a:t>
            </a:r>
            <a:endParaRPr lang="en-US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751FFC-DA3D-4C4A-9AD7-90357C6C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l-PL" sz="1600" dirty="0"/>
              <a:t>6. Opis planowanych działań mających na celu ograniczenie niskiej emisji zanieczyszczeń i poprawę jakości powietrza w gminie, zgodnych z programem ochrony powietrza:</a:t>
            </a:r>
          </a:p>
          <a:p>
            <a:pPr algn="just">
              <a:defRPr/>
            </a:pPr>
            <a:r>
              <a:rPr lang="pl-PL" sz="1600" dirty="0"/>
              <a:t>Planowane rodzaje przedsięwzięć niskoemisyjnych</a:t>
            </a:r>
          </a:p>
          <a:p>
            <a:pPr algn="just">
              <a:defRPr/>
            </a:pPr>
            <a:r>
              <a:rPr lang="pl-PL" sz="1600" dirty="0"/>
              <a:t>Planowane przyłączenia do sieci ciepłowniczej lub gazowej, nie będące przedsięwzięciami niskoemisyjnymi oraz obszar, na którym będą realizowane przedsięwzięcia lub przyłączenia</a:t>
            </a:r>
          </a:p>
          <a:p>
            <a:pPr algn="just">
              <a:defRPr/>
            </a:pPr>
            <a:r>
              <a:rPr lang="pl-PL" sz="1600" dirty="0"/>
              <a:t>Proponowane instrumenty wsparcia dla mieszkańców gminy </a:t>
            </a:r>
          </a:p>
          <a:p>
            <a:pPr algn="just">
              <a:defRPr/>
            </a:pPr>
            <a:r>
              <a:rPr lang="pl-PL" sz="1600" dirty="0"/>
              <a:t>Planowane działania edukacyjne, informacyjne i promocyjne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7. Zgodność GPN z innymi dokumentami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3602FAC-84DA-4220-9881-FB96B5AF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 dirty="0"/>
              <a:t>Kolejne zmiany w Ustawie </a:t>
            </a:r>
            <a:br>
              <a:rPr lang="pl-PL" altLang="pl-PL" dirty="0"/>
            </a:br>
            <a:r>
              <a:rPr lang="pl-PL" altLang="pl-PL" dirty="0"/>
              <a:t>o wspieraniu termomodernizacji </a:t>
            </a:r>
            <a:br>
              <a:rPr lang="pl-PL" altLang="pl-PL" dirty="0"/>
            </a:br>
            <a:r>
              <a:rPr lang="pl-PL" altLang="pl-PL" dirty="0"/>
              <a:t>i remontów</a:t>
            </a:r>
            <a:endParaRPr lang="en-US" altLang="pl-PL" b="0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8AC4E06-3BED-4663-A375-A9053F5EC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 algn="just"/>
            <a:r>
              <a:rPr lang="pl-PL" altLang="pl-PL" sz="1600" dirty="0"/>
              <a:t>Poprawa efektywności wsparcia samorządów gminnych realizujących przedsięwzięcia niskoemisyjne w budynkach jednorodzinnych poprzez dostosowanie do bieżących uwarunkowań zasad uczestnictwa i realizacji przedsięwzięć niskoemisyjnych (Program Stop Smog) – jak wynika z uzasadnienia Ustawy porozumienie podpisano z Gminami: Skawina, Sucha Beskidzka, </a:t>
            </a:r>
            <a:r>
              <a:rPr lang="pl-PL" altLang="pl-PL" sz="1600" b="1" dirty="0"/>
              <a:t>Pszczyna</a:t>
            </a:r>
            <a:r>
              <a:rPr lang="pl-PL" altLang="pl-PL" sz="1600" dirty="0"/>
              <a:t>. </a:t>
            </a:r>
            <a:br>
              <a:rPr lang="pl-PL" altLang="pl-PL" sz="1600" dirty="0"/>
            </a:br>
            <a:r>
              <a:rPr lang="pl-PL" altLang="pl-PL" sz="1600" dirty="0"/>
              <a:t>W trakcie procedowania jest </a:t>
            </a:r>
            <a:r>
              <a:rPr lang="pl-PL" altLang="pl-PL" sz="1600" dirty="0" err="1"/>
              <a:t>Tłuchów</a:t>
            </a:r>
            <a:r>
              <a:rPr lang="pl-PL" altLang="pl-PL" sz="1600" dirty="0"/>
              <a:t> i Niepołomice. Kolejne gminy przygotowują się do przygotowania wniosku, w tym m.in. Nakło nad Notecią, Opoczno, Proszowice, </a:t>
            </a:r>
            <a:r>
              <a:rPr lang="pl-PL" altLang="pl-PL" sz="1600" b="1" dirty="0"/>
              <a:t>Sosnowiec, Rybnik, Żywiec</a:t>
            </a:r>
            <a:r>
              <a:rPr lang="pl-PL" altLang="pl-PL" sz="1600" dirty="0"/>
              <a:t>,</a:t>
            </a:r>
          </a:p>
          <a:p>
            <a:pPr algn="just"/>
            <a:r>
              <a:rPr lang="pl-PL" altLang="pl-PL" sz="1600" dirty="0"/>
              <a:t>Wprowadzenie pojęcia centralnej ewidencji emisyjności budynków (Centralnej Ewidencji Emisyjności Budynków, zwanej dalej „CEEB”),</a:t>
            </a:r>
          </a:p>
          <a:p>
            <a:pPr algn="just"/>
            <a:r>
              <a:rPr lang="pl-PL" altLang="pl-PL" sz="1600" dirty="0"/>
              <a:t>zmniejszenie minimalnej liczby budynków jednorodzinnych umożliwiającej aplikowanie do programu (z 2% do 1% - min. 30 budynków) oraz jednorazowe zniesienie tego limitu, w sytuacji gdy wcześniej gmina zawarła co najmniej jedno porozumienie,</a:t>
            </a:r>
          </a:p>
          <a:p>
            <a:pPr algn="just"/>
            <a:endParaRPr lang="pl-PL" altLang="pl-PL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32F803F-D0B2-4149-86AF-95F964D9E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 dirty="0"/>
              <a:t>Kolejne zmiany w Ustawie </a:t>
            </a:r>
            <a:br>
              <a:rPr lang="pl-PL" altLang="pl-PL" dirty="0"/>
            </a:br>
            <a:r>
              <a:rPr lang="pl-PL" altLang="pl-PL" dirty="0"/>
              <a:t>o wspieraniu termomodernizacji </a:t>
            </a:r>
            <a:br>
              <a:rPr lang="pl-PL" altLang="pl-PL" dirty="0"/>
            </a:br>
            <a:r>
              <a:rPr lang="pl-PL" altLang="pl-PL" dirty="0"/>
              <a:t>i remontów</a:t>
            </a:r>
            <a:endParaRPr lang="en-US" altLang="pl-PL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C0290BE-0577-49BA-A515-B5DF005BB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 algn="just"/>
            <a:r>
              <a:rPr lang="pl-PL" altLang="pl-PL" sz="1600" dirty="0"/>
              <a:t>zmniejszenie z 50 na 30% wymaganej redukcji zapotrzebowania na ciepło grzewcze liczonej łącznie dla wszystkich przedsięwzięć niskoemisyjnych realizowanych przez gminę w ramach jednego porozumienia,</a:t>
            </a:r>
          </a:p>
          <a:p>
            <a:pPr algn="just"/>
            <a:r>
              <a:rPr lang="pl-PL" altLang="pl-PL" sz="1600" dirty="0"/>
              <a:t>wydłużenie z 3 do 4 lat okresu realizacji porozumienia – w przypadku realizacji przez gminę w danym porozumieniu więcej niż 2% budynków jednorodzinnych w gminie,</a:t>
            </a:r>
          </a:p>
          <a:p>
            <a:pPr algn="just"/>
            <a:r>
              <a:rPr lang="pl-PL" altLang="pl-PL" sz="1600" dirty="0"/>
              <a:t>skrócenie z 10 do 5 lat okresu po zakończeniu porozumienia dla działań/zobowiązań dotyczących obowiązków dot. gminy, beneficjenta, ministra,</a:t>
            </a:r>
          </a:p>
          <a:p>
            <a:pPr algn="just"/>
            <a:r>
              <a:rPr lang="pl-PL" altLang="pl-PL" sz="1600" dirty="0"/>
              <a:t>rozszerzenie zakresu przedsięwzięcia niskoemisyjnego o: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przyłączenie budynku do sieci elektroenergetycznej,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modernizację istniejącego przyłącza ciepłowniczego, gazowego lub elektroenergetycznego,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zapewnienie budynkowi dostępu do energii z instalacji OZE (wraz z likwidacją źródła niespełniającego standardów niskoemisyjnych);</a:t>
            </a:r>
          </a:p>
          <a:p>
            <a:pPr algn="just"/>
            <a:r>
              <a:rPr lang="pl-PL" altLang="pl-PL" sz="1600" dirty="0"/>
              <a:t>dopuszczenie możliwości realizacji przedsięwzięć niskoemisyjnych również </a:t>
            </a:r>
            <a:br>
              <a:rPr lang="pl-PL" altLang="pl-PL" sz="1600" dirty="0"/>
            </a:br>
            <a:r>
              <a:rPr lang="pl-PL" altLang="pl-PL" sz="1600" dirty="0"/>
              <a:t>w budynkach będących w zasobach mieszkaniowych gminy;</a:t>
            </a:r>
          </a:p>
          <a:p>
            <a:pPr algn="just"/>
            <a:r>
              <a:rPr lang="pl-PL" altLang="pl-PL" sz="1600" dirty="0"/>
              <a:t>wyłączenie z możliwości wymiany/likwidacji kotłów na paliwa stałe klasy 5;</a:t>
            </a:r>
          </a:p>
          <a:p>
            <a:pPr algn="just"/>
            <a:endParaRPr lang="pl-PL" altLang="pl-PL" sz="1600" dirty="0"/>
          </a:p>
          <a:p>
            <a:pPr algn="just"/>
            <a:endParaRPr lang="pl-PL" altLang="pl-PL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597212B-F1C3-4D0B-BC33-D0305DA30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 dirty="0"/>
              <a:t>Kolejne zmiany w Ustawie </a:t>
            </a:r>
            <a:br>
              <a:rPr lang="pl-PL" altLang="pl-PL" dirty="0"/>
            </a:br>
            <a:r>
              <a:rPr lang="pl-PL" altLang="pl-PL" dirty="0"/>
              <a:t>o wspieraniu termomodernizacji </a:t>
            </a:r>
            <a:br>
              <a:rPr lang="pl-PL" altLang="pl-PL" dirty="0"/>
            </a:br>
            <a:r>
              <a:rPr lang="pl-PL" altLang="pl-PL" dirty="0"/>
              <a:t>i remontów</a:t>
            </a:r>
            <a:endParaRPr lang="en-US" altLang="pl-PL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19C8294-0B38-4B58-B886-573C28E9B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 algn="just"/>
            <a:r>
              <a:rPr lang="pl-PL" altLang="pl-PL" sz="1600" dirty="0"/>
              <a:t>rozszerzenie katalogu kosztów kwalifikowanych w programie o: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koszty </a:t>
            </a:r>
            <a:r>
              <a:rPr lang="pl-PL" altLang="pl-PL" sz="1600" dirty="0" err="1"/>
              <a:t>mikroinstalacji</a:t>
            </a:r>
            <a:r>
              <a:rPr lang="pl-PL" altLang="pl-PL" sz="1600" dirty="0"/>
              <a:t> OZE w rozumieniu ustawy z dnia 20 lutego 2015 r. </a:t>
            </a:r>
            <a:br>
              <a:rPr lang="pl-PL" altLang="pl-PL" sz="1600" dirty="0"/>
            </a:br>
            <a:r>
              <a:rPr lang="pl-PL" altLang="pl-PL" sz="1600" dirty="0"/>
              <a:t>o odnawialnych źródłach energii (Dz. U. z 2018 poz. 2389, z </a:t>
            </a:r>
            <a:r>
              <a:rPr lang="pl-PL" altLang="pl-PL" sz="1600" dirty="0" err="1"/>
              <a:t>późn</a:t>
            </a:r>
            <a:r>
              <a:rPr lang="pl-PL" altLang="pl-PL" sz="1600" dirty="0"/>
              <a:t>. zm.),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koszty zapewnienia dostępu do energii z OZE i pompy ciepła w tym m.in. w oparciu </a:t>
            </a:r>
            <a:br>
              <a:rPr lang="pl-PL" altLang="pl-PL" sz="1600" dirty="0"/>
            </a:br>
            <a:r>
              <a:rPr lang="pl-PL" altLang="pl-PL" sz="1600" dirty="0"/>
              <a:t>o urządzenia stanowiące własność gminy,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koszty instalacji źródeł ciepła zasilanych energią elektryczną,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koszty innych prac budowlanych niezbędnych do realizacji przedsięwzięć związanych z efektywnością energetyczną, jednakże stanowiących nie więcej niż 20% łącznych kosztów,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koszty serwisu i konserwacji w okresie utrzymania efektów przedsięwzięć niskoemisyjnych,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koszty nadzoru inwestorskiego i inspekcji nadzoru budowlanego, </a:t>
            </a:r>
          </a:p>
          <a:p>
            <a:pPr algn="just">
              <a:buFontTx/>
              <a:buChar char="-"/>
            </a:pPr>
            <a:r>
              <a:rPr lang="pl-PL" altLang="pl-PL" sz="1600" dirty="0"/>
              <a:t>koszty przygotowania wniosku w okresie do 6 miesięcy przed datą zawarcia porozumienia;</a:t>
            </a:r>
          </a:p>
          <a:p>
            <a:pPr algn="just"/>
            <a:endParaRPr lang="pl-PL" altLang="pl-PL" sz="1600" dirty="0"/>
          </a:p>
          <a:p>
            <a:pPr algn="just"/>
            <a:endParaRPr lang="pl-PL" altLang="pl-PL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020BDBC-C5F7-4AE3-BBCB-727E0B6DA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 dirty="0"/>
              <a:t>Kolejne zmiany w Ustawie </a:t>
            </a:r>
            <a:br>
              <a:rPr lang="pl-PL" altLang="pl-PL" dirty="0"/>
            </a:br>
            <a:r>
              <a:rPr lang="pl-PL" altLang="pl-PL" dirty="0"/>
              <a:t>o wspieraniu termomodernizacji </a:t>
            </a:r>
            <a:br>
              <a:rPr lang="pl-PL" altLang="pl-PL" dirty="0"/>
            </a:br>
            <a:r>
              <a:rPr lang="pl-PL" altLang="pl-PL" dirty="0"/>
              <a:t>i remontów</a:t>
            </a:r>
            <a:endParaRPr lang="en-US" altLang="pl-PL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B70A2CF-9D5A-4050-99AA-4723873FD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 algn="just"/>
            <a:r>
              <a:rPr lang="pl-PL" altLang="pl-PL" sz="1600"/>
              <a:t>zmiany warunków udziału mieszkańców w Programie poprzez:</a:t>
            </a:r>
          </a:p>
          <a:p>
            <a:pPr algn="just">
              <a:buFontTx/>
              <a:buChar char="-"/>
            </a:pPr>
            <a:r>
              <a:rPr lang="pl-PL" altLang="pl-PL" sz="1600"/>
              <a:t>wyłączenie z kryterium majątkowego wartości nieruchomości oraz jego obniżenie do kwoty 53 tys. zł,</a:t>
            </a:r>
          </a:p>
          <a:p>
            <a:pPr algn="just">
              <a:buFontTx/>
              <a:buChar char="-"/>
            </a:pPr>
            <a:r>
              <a:rPr lang="pl-PL" altLang="pl-PL" sz="1600"/>
              <a:t>wprowadzenie odpowiedzialności karnej za składanie fałszywych zeznań dot. dochodu i majątku;</a:t>
            </a:r>
          </a:p>
          <a:p>
            <a:pPr algn="just"/>
            <a:r>
              <a:rPr lang="pl-PL" altLang="pl-PL" sz="1600"/>
              <a:t>wyposażenie gmin w narzędzia umożliwiające weryfikację danych osób ubiegających się do Programu:</a:t>
            </a:r>
          </a:p>
          <a:p>
            <a:pPr algn="just">
              <a:buFontTx/>
              <a:buChar char="-"/>
            </a:pPr>
            <a:r>
              <a:rPr lang="pl-PL" altLang="pl-PL" sz="1600"/>
              <a:t>wprowadzenie katalogu dokumentów na podstawie których gmina może zweryfikować oświadczenia dot. dochodów,</a:t>
            </a:r>
          </a:p>
          <a:p>
            <a:pPr algn="just">
              <a:buFontTx/>
              <a:buChar char="-"/>
            </a:pPr>
            <a:r>
              <a:rPr lang="pl-PL" altLang="pl-PL" sz="1600"/>
              <a:t>umożliwienie gminom występowania do innych podmiotów celem weryfikacji spełniania warunków przez osobę ubiegającą się o realizację przedsięwzięcia niskoemisyjnego oraz jej oświadczeń,</a:t>
            </a:r>
          </a:p>
          <a:p>
            <a:pPr algn="just">
              <a:buFontTx/>
              <a:buChar char="-"/>
            </a:pPr>
            <a:r>
              <a:rPr lang="pl-PL" altLang="pl-PL" sz="1600"/>
              <a:t>zmiana z 3 miesięcy na 1 rok okresu, z którego wyliczany jest dochód osoby ubiegającej się o realizację przedsięwzięcia niskoemisyjnego.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D27B563-71BA-4C96-94F3-989F18257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 dirty="0"/>
              <a:t>Kolejne zmiany w Ustawie </a:t>
            </a:r>
            <a:br>
              <a:rPr lang="pl-PL" altLang="pl-PL" dirty="0"/>
            </a:br>
            <a:r>
              <a:rPr lang="pl-PL" altLang="pl-PL" dirty="0"/>
              <a:t>o wspieraniu termomodernizacji </a:t>
            </a:r>
            <a:br>
              <a:rPr lang="pl-PL" altLang="pl-PL" dirty="0"/>
            </a:br>
            <a:r>
              <a:rPr lang="pl-PL" altLang="pl-PL" dirty="0"/>
              <a:t>i remontów</a:t>
            </a:r>
            <a:endParaRPr lang="en-US" altLang="pl-PL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751FFC-DA3D-4C4A-9AD7-90357C6C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l-PL" sz="1600" dirty="0"/>
              <a:t>W CEEB gromadzone będą następujące informacje na temat budynku w zakresie wskazanych kategorii danych:</a:t>
            </a:r>
          </a:p>
          <a:p>
            <a:pPr algn="just">
              <a:buFontTx/>
              <a:buChar char="-"/>
              <a:defRPr/>
            </a:pPr>
            <a:r>
              <a:rPr lang="pl-PL" sz="1600" dirty="0"/>
              <a:t>dotyczących źródła ciepła, w tym zasilania z sieci ciepłowniczej, źródła energii elektrycznej, źródła spalania paliw o nominalnej mocy cieplnej mniejszej niż 1 MW, niewymagającego pozwolenia,</a:t>
            </a:r>
          </a:p>
          <a:p>
            <a:pPr algn="just">
              <a:buFontTx/>
              <a:buChar char="-"/>
              <a:defRPr/>
            </a:pPr>
            <a:r>
              <a:rPr lang="pl-PL" sz="1600" dirty="0"/>
              <a:t>informacje o przeprowadzonych kontrolach i czynnościach,</a:t>
            </a:r>
          </a:p>
          <a:p>
            <a:pPr algn="just">
              <a:buFontTx/>
              <a:buChar char="-"/>
              <a:defRPr/>
            </a:pPr>
            <a:r>
              <a:rPr lang="pl-PL" sz="1600" dirty="0"/>
              <a:t>informacje o przekazanej premii termomodernizacyjnej, przekazanej premii remontowej ulgi podatkowej (termomodernizacyjnej) lub udzielonym ze środków publicznych finansowaniu albo dofinansowaniu: przedsięwzięć termomodernizacyjnych, przedsięwzięć niskoemisyjnych lub przedsięwzięć remontowych; odnawialnych źródeł energii, o odnawialnych źródłach energii oraz innych przedsięwzięć związanych z ochroną powietrza.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Dane do CEEB będą m.in. Zasysane z centralnego rejestru charakterystyki energetycznej budynków.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205BAB9-7390-4E14-BACE-BD995DF83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920038" cy="1441450"/>
          </a:xfrm>
        </p:spPr>
        <p:txBody>
          <a:bodyPr/>
          <a:lstStyle/>
          <a:p>
            <a:pPr eaLnBrk="1" hangingPunct="1"/>
            <a:r>
              <a:rPr lang="pl-PL" altLang="pl-PL" sz="2800"/>
              <a:t>Problemy przy opracowaniu Gminnych Programów Niskoemisyjnych</a:t>
            </a:r>
            <a:endParaRPr lang="en-US" altLang="pl-PL" sz="28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593BACC-21A4-4415-A4FC-D198385D8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569325" cy="3600450"/>
          </a:xfrm>
        </p:spPr>
        <p:txBody>
          <a:bodyPr/>
          <a:lstStyle/>
          <a:p>
            <a:pPr algn="just"/>
            <a:r>
              <a:rPr lang="pl-PL" altLang="pl-PL" sz="1800" dirty="0"/>
              <a:t>Problem z określeniem grupy docelowej (osób ubogich energetycznie).</a:t>
            </a:r>
          </a:p>
          <a:p>
            <a:pPr algn="just"/>
            <a:r>
              <a:rPr lang="pl-PL" altLang="pl-PL" sz="1800" dirty="0"/>
              <a:t>Potencjale źródło sporów w społecznościach wynikające z powyższego wyboru grupy docelowej.</a:t>
            </a:r>
          </a:p>
          <a:p>
            <a:pPr algn="just"/>
            <a:r>
              <a:rPr lang="pl-PL" altLang="pl-PL" sz="1800" dirty="0"/>
              <a:t>Jak oszacować liczbę budynków mieszkalnych jednorodzinnych, w których istnieją urządzenia lub systemy grzewcze niespełniające standardów niskoemisyjnych? (dane od przedsiębiorstw energetycznych, SIT itp.).</a:t>
            </a:r>
          </a:p>
          <a:p>
            <a:pPr algn="just"/>
            <a:r>
              <a:rPr lang="pl-PL" altLang="pl-PL" sz="1800" dirty="0"/>
              <a:t>Problem z uzyskaniem 2% chętnych.</a:t>
            </a:r>
          </a:p>
          <a:p>
            <a:pPr algn="just"/>
            <a:r>
              <a:rPr lang="pl-PL" altLang="pl-PL" sz="1800" dirty="0"/>
              <a:t>Problem z ankietyzacją/zbieraniem danych od przedsiębiorstw energetycznych.</a:t>
            </a:r>
          </a:p>
          <a:p>
            <a:pPr algn="just"/>
            <a:r>
              <a:rPr lang="pl-PL" altLang="pl-PL" sz="1800" dirty="0"/>
              <a:t>Rezygnowanie przez zdeklarowane osoby w trakcie aplikowania o środki przez Gminę.</a:t>
            </a:r>
          </a:p>
          <a:p>
            <a:pPr algn="just"/>
            <a:r>
              <a:rPr lang="pl-PL" altLang="pl-PL" sz="1800" dirty="0"/>
              <a:t>Niedopasowanie programu do bieżącej polityki UE i zmian klimatycznych (mała ambicja programu.</a:t>
            </a:r>
          </a:p>
          <a:p>
            <a:pPr algn="just"/>
            <a:r>
              <a:rPr lang="pl-PL" altLang="pl-PL" sz="1800" dirty="0"/>
              <a:t>Inne problemy ???</a:t>
            </a:r>
          </a:p>
          <a:p>
            <a:pPr algn="just"/>
            <a:r>
              <a:rPr lang="pl-PL" altLang="pl-PL" sz="1800" dirty="0"/>
              <a:t>Doświadczenia obecnych na spotkaniu Gmin w zakresie programu „STOP SMOG”.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D2E5D0B-EB96-4CC5-A422-0B4D7B7A1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Zakres prezentacji</a:t>
            </a:r>
            <a:endParaRPr lang="en-US" altLang="pl-PL"/>
          </a:p>
        </p:txBody>
      </p:sp>
      <p:sp>
        <p:nvSpPr>
          <p:cNvPr id="7171" name="Prostokąt 1">
            <a:extLst>
              <a:ext uri="{FF2B5EF4-FFF2-40B4-BE49-F238E27FC236}">
                <a16:creationId xmlns:a16="http://schemas.microsoft.com/office/drawing/2014/main" id="{5516B8D9-4089-401E-A1BA-25D11E451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16113"/>
            <a:ext cx="78486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80000"/>
              </a:lnSpc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pl-PL" altLang="pl-PL" sz="2400" dirty="0"/>
              <a:t>Zmiany w zakresie Ustawy o wspieranie termomodernizacji i remontów.</a:t>
            </a:r>
          </a:p>
          <a:p>
            <a:pPr algn="just" eaLnBrk="1" hangingPunct="1">
              <a:buFontTx/>
              <a:buAutoNum type="arabicPeriod"/>
            </a:pPr>
            <a:r>
              <a:rPr lang="pl-PL" altLang="pl-PL" sz="2400" dirty="0"/>
              <a:t>Ogólne zasady Programu „STOP SMOG”.</a:t>
            </a:r>
          </a:p>
          <a:p>
            <a:pPr algn="just" eaLnBrk="1" hangingPunct="1">
              <a:buFontTx/>
              <a:buAutoNum type="arabicPeriod"/>
            </a:pPr>
            <a:r>
              <a:rPr lang="pl-PL" altLang="pl-PL" sz="2400" dirty="0"/>
              <a:t>Warunki udziału Gmin w Programie „STOP SMOG”.</a:t>
            </a:r>
          </a:p>
          <a:p>
            <a:pPr algn="just" eaLnBrk="1" hangingPunct="1">
              <a:buFontTx/>
              <a:buAutoNum type="arabicPeriod"/>
            </a:pPr>
            <a:r>
              <a:rPr lang="pl-PL" altLang="pl-PL" sz="2400" dirty="0"/>
              <a:t>Ustawowy zakres GPN.</a:t>
            </a:r>
          </a:p>
          <a:p>
            <a:pPr algn="just" eaLnBrk="1" hangingPunct="1">
              <a:buFontTx/>
              <a:buAutoNum type="arabicPeriod"/>
            </a:pPr>
            <a:r>
              <a:rPr lang="pl-PL" altLang="pl-PL" sz="2400" dirty="0"/>
              <a:t>Przykładowa zawartość Gminnego Programu Niskoemisyjnego – na przykładzie miasta Skawina.</a:t>
            </a:r>
          </a:p>
          <a:p>
            <a:pPr algn="just" eaLnBrk="1" hangingPunct="1">
              <a:buFontTx/>
              <a:buAutoNum type="arabicPeriod"/>
            </a:pPr>
            <a:r>
              <a:rPr lang="pl-PL" altLang="pl-PL" sz="2400" dirty="0"/>
              <a:t>Jakie kolejne zmiany Ustawie o wspieraniu termomodernizacji i remontów?</a:t>
            </a:r>
          </a:p>
          <a:p>
            <a:pPr algn="just" eaLnBrk="1" hangingPunct="1">
              <a:buFontTx/>
              <a:buAutoNum type="arabicPeriod"/>
            </a:pPr>
            <a:r>
              <a:rPr lang="pl-PL" altLang="pl-PL" sz="2400" dirty="0"/>
              <a:t>Inne nowe mechanizmy wsparcia działań z zakresu efektywności energetycznej realizowanych </a:t>
            </a:r>
            <a:br>
              <a:rPr lang="pl-PL" altLang="pl-PL" sz="2400" dirty="0"/>
            </a:br>
            <a:r>
              <a:rPr lang="pl-PL" altLang="pl-PL" sz="2400" dirty="0"/>
              <a:t>w budynkach.</a:t>
            </a:r>
          </a:p>
          <a:p>
            <a:pPr algn="just" eaLnBrk="1" hangingPunct="1">
              <a:buFontTx/>
              <a:buAutoNum type="arabicPeriod"/>
            </a:pPr>
            <a:endParaRPr lang="pl-PL" altLang="pl-PL" dirty="0"/>
          </a:p>
          <a:p>
            <a:pPr algn="just" eaLnBrk="1" hangingPunct="1">
              <a:buFontTx/>
              <a:buAutoNum type="arabicPeriod"/>
            </a:pPr>
            <a:endParaRPr lang="pl-PL" altLang="pl-PL" dirty="0"/>
          </a:p>
          <a:p>
            <a:pPr algn="just" eaLnBrk="1" hangingPunct="1">
              <a:buFontTx/>
              <a:buAutoNum type="arabicPeriod"/>
            </a:pPr>
            <a:endParaRPr lang="pl-PL" altLang="pl-PL" dirty="0"/>
          </a:p>
          <a:p>
            <a:pPr algn="just" eaLnBrk="1" hangingPunct="1">
              <a:buFontTx/>
              <a:buAutoNum type="arabicPeriod"/>
            </a:pPr>
            <a:endParaRPr lang="pl-PL" altLang="pl-PL" dirty="0"/>
          </a:p>
          <a:p>
            <a:pPr algn="just" eaLnBrk="1" hangingPunct="1">
              <a:buFontTx/>
              <a:buAutoNum type="arabicPeriod"/>
            </a:pPr>
            <a:endParaRPr lang="pl-PL" alt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84F651E-832E-42B1-A3AE-D5A48688F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 sz="2800" dirty="0"/>
              <a:t>Inne nowe mechanizmy wsparcia działań </a:t>
            </a:r>
            <a:br>
              <a:rPr lang="pl-PL" altLang="pl-PL" sz="2800" dirty="0"/>
            </a:br>
            <a:r>
              <a:rPr lang="pl-PL" altLang="pl-PL" sz="2800" dirty="0"/>
              <a:t>z zakresu efektywności energetycznej realizowanych w budynkach </a:t>
            </a:r>
            <a:endParaRPr lang="en-US" altLang="pl-PL" sz="28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751FFC-DA3D-4C4A-9AD7-90357C6C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569325" cy="40322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l-PL" sz="1800" dirty="0"/>
              <a:t>Instrument dla wsparcia inwestycji w efektywność energetyczną w budynkach mieszkalnych (ELENA):</a:t>
            </a:r>
          </a:p>
          <a:p>
            <a:pPr algn="just">
              <a:buFontTx/>
              <a:buChar char="-"/>
              <a:defRPr/>
            </a:pPr>
            <a:r>
              <a:rPr lang="pl-PL" sz="1800" dirty="0"/>
              <a:t>90% dofinansowania do audytów i projektów budowlanych,</a:t>
            </a:r>
          </a:p>
          <a:p>
            <a:pPr algn="just">
              <a:buFontTx/>
              <a:buChar char="-"/>
              <a:defRPr/>
            </a:pPr>
            <a:r>
              <a:rPr lang="pl-PL" sz="1800" dirty="0"/>
              <a:t>warunkiem uzyskania dofinasowania do ww. dokumentów jest zrealizowanie ujętych w ww. dokumentach inwestycji.</a:t>
            </a:r>
          </a:p>
          <a:p>
            <a:pPr algn="just">
              <a:buFontTx/>
              <a:buChar char="-"/>
              <a:defRPr/>
            </a:pPr>
            <a:endParaRPr lang="pl-PL" sz="1800" dirty="0"/>
          </a:p>
          <a:p>
            <a:pPr marL="0" indent="0" algn="just">
              <a:buFontTx/>
              <a:buNone/>
              <a:defRPr/>
            </a:pPr>
            <a:r>
              <a:rPr lang="pl-PL" sz="1800" dirty="0"/>
              <a:t>Instrument dla wsparcia inwestycji w efektywność energetyczną w budynkach przedsiębiorstw (ELENA):</a:t>
            </a:r>
          </a:p>
          <a:p>
            <a:pPr algn="just">
              <a:buFontTx/>
              <a:buChar char="-"/>
              <a:defRPr/>
            </a:pPr>
            <a:r>
              <a:rPr lang="pl-PL" sz="1800" dirty="0"/>
              <a:t>90% dofinansowania do audytów i dokumentacji niezbędnej do aplikowania </a:t>
            </a:r>
            <a:br>
              <a:rPr lang="pl-PL" sz="1800" dirty="0"/>
            </a:br>
            <a:r>
              <a:rPr lang="pl-PL" sz="1800" dirty="0"/>
              <a:t>o środki w ramach linii BIZNESMAX skierowanej do MŚP,</a:t>
            </a:r>
          </a:p>
          <a:p>
            <a:pPr algn="just">
              <a:buFontTx/>
              <a:buChar char="-"/>
              <a:defRPr/>
            </a:pPr>
            <a:r>
              <a:rPr lang="pl-PL" sz="1800" dirty="0"/>
              <a:t>warunkiem uzyskania dofinasowania do ww. dokumentów jest zrealizowanie ujętych w ww. dokumentach inwestycji.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3D2F581-0CDA-4F32-8211-B7A88B7DE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413" y="115888"/>
            <a:ext cx="7920038" cy="1441450"/>
          </a:xfrm>
        </p:spPr>
        <p:txBody>
          <a:bodyPr/>
          <a:lstStyle/>
          <a:p>
            <a:pPr eaLnBrk="1" hangingPunct="1"/>
            <a:r>
              <a:rPr lang="pl-PL" altLang="pl-PL" sz="2800" dirty="0"/>
              <a:t>Inne nowe mechanizmy wsparcia działań </a:t>
            </a:r>
            <a:br>
              <a:rPr lang="pl-PL" altLang="pl-PL" sz="2800" dirty="0"/>
            </a:br>
            <a:r>
              <a:rPr lang="pl-PL" altLang="pl-PL" sz="2800" dirty="0"/>
              <a:t>z zakresu efektywności energetycznej realizowanych w budynkach </a:t>
            </a:r>
            <a:endParaRPr lang="en-US" altLang="pl-PL" sz="2800" dirty="0"/>
          </a:p>
        </p:txBody>
      </p:sp>
      <p:pic>
        <p:nvPicPr>
          <p:cNvPr id="48131" name="Obraz 3">
            <a:extLst>
              <a:ext uri="{FF2B5EF4-FFF2-40B4-BE49-F238E27FC236}">
                <a16:creationId xmlns:a16="http://schemas.microsoft.com/office/drawing/2014/main" id="{EEBD1AF7-9332-45E4-9C51-42DB6112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893888"/>
            <a:ext cx="86518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34F154F-1095-4E2D-80FC-E70305040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565400"/>
            <a:ext cx="7848600" cy="2093913"/>
          </a:xfrm>
        </p:spPr>
        <p:txBody>
          <a:bodyPr/>
          <a:lstStyle/>
          <a:p>
            <a:pPr eaLnBrk="1" hangingPunct="1"/>
            <a:r>
              <a:rPr lang="pl-PL" altLang="pl-PL" sz="2800" dirty="0"/>
              <a:t>Dziękuję za uwagę:</a:t>
            </a:r>
            <a:br>
              <a:rPr lang="pl-PL" altLang="pl-PL" sz="2800" dirty="0"/>
            </a:br>
            <a:r>
              <a:rPr lang="pl-PL" altLang="pl-PL" sz="2800" dirty="0"/>
              <a:t>Piotr Kukla</a:t>
            </a:r>
            <a:br>
              <a:rPr lang="pl-PL" altLang="pl-PL" sz="2800" dirty="0"/>
            </a:br>
            <a:r>
              <a:rPr lang="pl-PL" altLang="pl-PL" sz="2800" dirty="0">
                <a:hlinkClick r:id="rId3"/>
              </a:rPr>
              <a:t>p.kukla@fewe.pl</a:t>
            </a:r>
            <a:br>
              <a:rPr lang="pl-PL" altLang="pl-PL" sz="2800" dirty="0"/>
            </a:br>
            <a:r>
              <a:rPr lang="pl-PL" altLang="pl-PL" sz="2800" dirty="0"/>
              <a:t>32 203 51 14 wew. 13</a:t>
            </a:r>
            <a:endParaRPr lang="en-US" altLang="pl-PL" sz="2800" dirty="0"/>
          </a:p>
        </p:txBody>
      </p:sp>
      <p:pic>
        <p:nvPicPr>
          <p:cNvPr id="50179" name="Obraz 4">
            <a:extLst>
              <a:ext uri="{FF2B5EF4-FFF2-40B4-BE49-F238E27FC236}">
                <a16:creationId xmlns:a16="http://schemas.microsoft.com/office/drawing/2014/main" id="{0E1453C8-2774-45BA-8B69-BBA2215E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0"/>
            <a:ext cx="20335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AC4AB1E-A70D-43C9-922A-B88F3706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Zmiany w Ustawie o termomodernizacji i remontach</a:t>
            </a:r>
            <a:endParaRPr lang="en-US" altLang="pl-PL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E7F89B-3350-4B67-A853-8586FCFC0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786429"/>
              </p:ext>
            </p:extLst>
          </p:nvPr>
        </p:nvGraphicFramePr>
        <p:xfrm>
          <a:off x="251520" y="1412776"/>
          <a:ext cx="83529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B4EE3CB-3B60-451D-8D8B-E3D0F150C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„STOP SMOG” – ogólne zasady</a:t>
            </a:r>
            <a:endParaRPr lang="en-US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751FFC-DA3D-4C4A-9AD7-90357C6C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sz="1600" dirty="0"/>
              <a:t>Program finansuje wymianę bądź likwidację źródeł ciepła i termomodernizację </a:t>
            </a:r>
            <a:br>
              <a:rPr lang="pl-PL" sz="1600" dirty="0"/>
            </a:br>
            <a:r>
              <a:rPr lang="pl-PL" sz="1600" dirty="0"/>
              <a:t>w budynkach </a:t>
            </a:r>
            <a:r>
              <a:rPr lang="pl-PL" sz="1600" u="sng" dirty="0"/>
              <a:t>mieszkalnych jednorodzinnych osób ubogich energetycznie</a:t>
            </a:r>
            <a:r>
              <a:rPr lang="pl-PL" sz="1600" dirty="0"/>
              <a:t>. Wnioskodawcą w Programie jest gmina, która uzyskuje z budżetu państwa do 70% dofinansowania kosztów inwestycji.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sz="1600" dirty="0"/>
              <a:t>Zakres programu: wymiana lub likwidacja wysokoemisyjnych źródeł ciepła na niskoemisyjne; termomodernizacja jednorodzinnych budynków mieszkalnych; podłączenie do sieci ciepłowniczej lub gazowej.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sz="1600" dirty="0"/>
              <a:t>Okres realizacji: do roku 2024.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sz="1600" dirty="0"/>
              <a:t>Podstawy prawne do realizacji programu: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1. Ustawa z dnia 6 grudnia 2018 r. o zmianie ustawy o wspieraniu termomodernizacji </a:t>
            </a:r>
            <a:br>
              <a:rPr lang="pl-PL" sz="1600" dirty="0"/>
            </a:br>
            <a:r>
              <a:rPr lang="pl-PL" sz="1600" dirty="0"/>
              <a:t>i remontów oraz niektórych innych ustaw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>
                <a:hlinkClick r:id="rId3"/>
              </a:rPr>
              <a:t>http://prawo.sejm.gov.pl/isap.nsf/DocDetails.xsp?id=WDU20190000051</a:t>
            </a:r>
            <a:endParaRPr lang="pl-PL" sz="1600" dirty="0"/>
          </a:p>
          <a:p>
            <a:pPr marL="0" indent="0" algn="just">
              <a:buFontTx/>
              <a:buNone/>
              <a:defRPr/>
            </a:pPr>
            <a:r>
              <a:rPr lang="pl-PL" sz="1600" dirty="0"/>
              <a:t>2. Rozporządzenie Ministra Przedsiębiorczości i Technologii z dnia 15 marca 2019 r. </a:t>
            </a:r>
            <a:br>
              <a:rPr lang="pl-PL" sz="1600" dirty="0"/>
            </a:br>
            <a:r>
              <a:rPr lang="pl-PL" sz="1600" dirty="0"/>
              <a:t>w sprawie wzoru oświadczenia o środkach własnych i zasobach majątkowych osoby ubiegającej się o realizację przedsięwzięcia niskoemisyjnego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>
                <a:hlinkClick r:id="rId4"/>
              </a:rPr>
              <a:t>http://prawo.sejm.gov.pl/isap.nsf/DocDetails.xsp?id=WDU20190000578</a:t>
            </a:r>
            <a:endParaRPr lang="pl-PL" sz="1600" dirty="0"/>
          </a:p>
          <a:p>
            <a:pPr marL="0" indent="0" algn="just">
              <a:buFontTx/>
              <a:buNone/>
              <a:defRPr/>
            </a:pPr>
            <a:endParaRPr lang="pl-PL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51DC23F-831C-48F0-B6E9-9291EA063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„STOP SMOG” – ogólne zasady</a:t>
            </a:r>
            <a:endParaRPr lang="en-US" altLang="pl-PL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ADE757F-1512-4763-A368-053D63E6E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600" dirty="0"/>
              <a:t>Budżet programu obliczony był na podstawie szacowanej ilości ubogich energetycznie domów jednorodzinnych na liście WHO, w gminach do 100 000 mieszkańców, w tym: małopolskie: 8, łódzkie: 7, śląskie: 7, wielkopolskie: 3.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600" dirty="0"/>
              <a:t>Wnioski mogą składać wszystkie gminy – uzasadnienie/jakość powietrza.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600" dirty="0"/>
              <a:t>Miasta pow. 100 000 mieszkańców – odrębne warunki porozumienia.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600" dirty="0"/>
              <a:t>Standard montowanych urządzeń grzewczych - niskoemisyjnych: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altLang="pl-PL" sz="1600" dirty="0"/>
              <a:t>wymagania </a:t>
            </a:r>
            <a:r>
              <a:rPr lang="pl-PL" altLang="pl-PL" sz="1600" dirty="0" err="1"/>
              <a:t>ekoprojektu</a:t>
            </a:r>
            <a:r>
              <a:rPr lang="pl-PL" altLang="pl-PL" sz="1600" dirty="0"/>
              <a:t> dla kotłów na paliwo stałe (KE 1189/2015),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altLang="pl-PL" sz="1600" dirty="0"/>
              <a:t>wymagania </a:t>
            </a:r>
            <a:r>
              <a:rPr lang="pl-PL" altLang="pl-PL" sz="1600" dirty="0" err="1"/>
              <a:t>ekoprojektu</a:t>
            </a:r>
            <a:r>
              <a:rPr lang="pl-PL" altLang="pl-PL" sz="1600" dirty="0"/>
              <a:t> dla miejscowych ogrzewaczy (KE 1188/2015),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altLang="pl-PL" sz="1600" dirty="0"/>
              <a:t>wymagania przepisów odrębnych, w tym aktów prawa miejscowego.</a:t>
            </a:r>
          </a:p>
          <a:p>
            <a:pPr algn="just"/>
            <a:endParaRPr lang="pl-PL" altLang="pl-PL" sz="1600" dirty="0"/>
          </a:p>
          <a:p>
            <a:pPr algn="just">
              <a:buFont typeface="Wingdings" panose="05000000000000000000" pitchFamily="2" charset="2"/>
              <a:buChar char="ü"/>
            </a:pPr>
            <a:endParaRPr lang="pl-PL" altLang="pl-PL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8AE72DE-AF83-486B-9462-6F7DA378E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Zakres ustawowy GPN</a:t>
            </a:r>
            <a:endParaRPr lang="en-US" altLang="pl-PL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B6E1452-5E7D-4AF0-AF7E-050A8B48E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800"/>
              <a:t>GPN powinien być zgodny z: PGN, Planem zaopatrzenia w ciepło, energię elektryczną i paliwa gazowe, POŚ dla województwa,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800"/>
              <a:t>GPN jest przyjmowany przez Gminę w drodze uchwały Rady Gminy,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800"/>
              <a:t>GPN powinien zawierać:</a:t>
            </a:r>
          </a:p>
          <a:p>
            <a:pPr algn="just"/>
            <a:r>
              <a:rPr lang="pl-PL" altLang="pl-PL" sz="1800"/>
              <a:t>szacowaną liczbę budynków mieszkalnych jednorodzinnych, w których istnieją urządzenia lub systemy grzewcze niespełniające standardów niskoemisyjnych,</a:t>
            </a:r>
          </a:p>
          <a:p>
            <a:pPr algn="just"/>
            <a:r>
              <a:rPr lang="pl-PL" altLang="pl-PL" sz="1800"/>
              <a:t>szacowaną liczbę budynków mieszkalnych jednorodzinnych, w których planowane jest zmniejszenie zapotrzebowania na ciepło grzewcze,</a:t>
            </a:r>
          </a:p>
          <a:p>
            <a:pPr algn="just"/>
            <a:r>
              <a:rPr lang="pl-PL" altLang="pl-PL" sz="1800"/>
              <a:t>szacowaną liczbę budynków mieszkalnych wielorodzinnych, w których istnieją urządzenia lub systemy grzewcze niespełniające standardów niskoemisyjnych,</a:t>
            </a:r>
          </a:p>
          <a:p>
            <a:pPr algn="just"/>
            <a:r>
              <a:rPr lang="pl-PL" altLang="pl-PL" sz="1800"/>
              <a:t>szacowaną liczbę budynków użyteczności publicznej stanowiących własność gminy, w których istnieją urządzenia lub systemy grzewcze niespełniające standardów niskoemisyjnych,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8A74AE5-9E89-4F71-9402-CB551CB35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Jakie warunki należy spełnić aby ubiegać się o środki w ramach programu „STOP SMOG”?</a:t>
            </a:r>
            <a:endParaRPr lang="en-US" altLang="pl-PL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2AB6BE-76D1-484C-9DCD-021756CBD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800"/>
              <a:t>na obszarze gminy będzie obowiązywać uchwała sejmiku województwa wprowadzająca ograniczenia lub zakazy w zakresie eksploatacji instalacji, w których następuje spalanie paliw (tzw. uchwała antysmogowa),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800"/>
              <a:t>realizacja przedsięwzięć niskoemisyjnych obejmie nie mniej niż 2 proc. i nie więcej niż 12 proc. łącznej liczby budynków jednorodzinnych na obszarze gminy (z wyłączeniem miast, których liczba mieszkańców przekracza 100 000),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800"/>
              <a:t>wymiana lub likwidacja urządzeń lub systemów grzewczych bądź systemów podgrzewających wodę nastąpi w nie mniej niż 80 proc. wskazanych wyżej budynków,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800"/>
              <a:t>zmniejszenie zapotrzebowania na ciepło grzewcze liczone łącznie dla wszystkich przedsięwzięć niskoemisyjnych będzie wynosić nie mniej niż 50 proc. energii finalnej,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altLang="pl-PL" sz="1800"/>
              <a:t>gmina zobowiąże się do zabezpieczenia w swoim budżecie środków, których suma będzie stanowić 30 proc. kosztów realizacji porozumienia, a w przypadku miast, których liczba mieszkańców przekracza 100 000 – więcej niż 30 proc. kosztów realizacji porozumienia.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E4B0D9-3DBD-4A64-BEF1-D728C3E5A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Zakres ustawowy GPN</a:t>
            </a:r>
            <a:endParaRPr lang="en-US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751FFC-DA3D-4C4A-9AD7-90357C6C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4525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sz="1600" dirty="0"/>
              <a:t>GPN powinien również zawierać:</a:t>
            </a:r>
          </a:p>
          <a:p>
            <a:pPr algn="just">
              <a:defRPr/>
            </a:pPr>
            <a:r>
              <a:rPr lang="pl-PL" sz="1600" dirty="0"/>
              <a:t>opis dotychczasowych działań zmierzających do poprawy jakości powietrza w gminie, w szczególności w okresie 5 lat przed dniem przyjęcia gminnego programu niskoemisyjnego oraz wskazanie wysokości środków finansowych przeznaczonych przez gminę na ten cel, w tym w związku </a:t>
            </a:r>
            <a:br>
              <a:rPr lang="pl-PL" sz="1600" dirty="0"/>
            </a:br>
            <a:r>
              <a:rPr lang="pl-PL" sz="1600" dirty="0"/>
              <a:t>z realizacją programu ochrony powietrza o którym mowa w art. 91 ust. 3 ustawy z dnia 27 kwietnia 2001 r. – Prawo ochrony środowiska,</a:t>
            </a:r>
          </a:p>
          <a:p>
            <a:pPr algn="just">
              <a:defRPr/>
            </a:pPr>
            <a:r>
              <a:rPr lang="pl-PL" sz="1600" dirty="0"/>
              <a:t>opis planowanych działań mających na celu ograniczenie emisji zanieczyszczeń i poprawę jakości powietrza w gminie, zgodnych </a:t>
            </a:r>
            <a:br>
              <a:rPr lang="pl-PL" sz="1600" dirty="0"/>
            </a:br>
            <a:r>
              <a:rPr lang="pl-PL" sz="1600" dirty="0"/>
              <a:t>z programem ochrony powietrza, o którym mowa w art. 91 ust. 3 ustawy </a:t>
            </a:r>
            <a:br>
              <a:rPr lang="pl-PL" sz="1600" dirty="0"/>
            </a:br>
            <a:r>
              <a:rPr lang="pl-PL" sz="1600" dirty="0"/>
              <a:t>z dnia 27 kwietnia 2001 r. – Prawo ochrony środowiska, uwzględniający </a:t>
            </a:r>
            <a:br>
              <a:rPr lang="pl-PL" sz="1600" dirty="0"/>
            </a:br>
            <a:r>
              <a:rPr lang="pl-PL" sz="1600" dirty="0"/>
              <a:t>w szczególności: </a:t>
            </a:r>
          </a:p>
          <a:p>
            <a:pPr lvl="1" algn="just">
              <a:defRPr/>
            </a:pPr>
            <a:r>
              <a:rPr lang="pl-PL" sz="1600" dirty="0">
                <a:ea typeface="+mn-ea"/>
                <a:cs typeface="+mn-cs"/>
              </a:rPr>
              <a:t>planowane: rodzaje przedsięwzięć niskoemisyjnych, przyłączenia do sieci ciepłowniczej lub gazowej, niebędące przedsięwzięciami niskoemisyjnymi,</a:t>
            </a:r>
          </a:p>
          <a:p>
            <a:pPr lvl="1" algn="just">
              <a:defRPr/>
            </a:pPr>
            <a:r>
              <a:rPr lang="pl-PL" sz="1600" dirty="0"/>
              <a:t>obszar, na którym będą realizowane przedsięwzięcia lub przyłączenia,</a:t>
            </a:r>
          </a:p>
          <a:p>
            <a:pPr lvl="1" algn="just">
              <a:defRPr/>
            </a:pPr>
            <a:r>
              <a:rPr lang="pl-PL" sz="1600" dirty="0"/>
              <a:t>proponowane instrumenty wsparcia dla mieszkańców gminy,</a:t>
            </a:r>
          </a:p>
          <a:p>
            <a:pPr lvl="1" algn="just">
              <a:defRPr/>
            </a:pPr>
            <a:r>
              <a:rPr lang="pl-PL" sz="1600" dirty="0"/>
              <a:t>działania edukacyjne, informacyjne i promocyjne.</a:t>
            </a:r>
          </a:p>
          <a:p>
            <a:pPr marL="457200" lvl="1" indent="0" algn="just">
              <a:buNone/>
              <a:defRPr/>
            </a:pPr>
            <a:endParaRPr lang="pl-PL" sz="1600" dirty="0">
              <a:ea typeface="+mn-ea"/>
              <a:cs typeface="+mn-cs"/>
            </a:endParaRPr>
          </a:p>
          <a:p>
            <a:pPr lvl="1" algn="just">
              <a:defRPr/>
            </a:pPr>
            <a:endParaRPr lang="pl-PL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A43CE46-8DA7-4FC8-9090-78341A616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488238" cy="1441450"/>
          </a:xfrm>
        </p:spPr>
        <p:txBody>
          <a:bodyPr/>
          <a:lstStyle/>
          <a:p>
            <a:pPr eaLnBrk="1" hangingPunct="1"/>
            <a:r>
              <a:rPr lang="pl-PL" altLang="pl-PL"/>
              <a:t>Zakres ustawowy GPN - opiniowanie</a:t>
            </a:r>
            <a:endParaRPr lang="en-US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751FFC-DA3D-4C4A-9AD7-90357C6CC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marL="457200" lvl="1" indent="0" algn="just">
              <a:buFontTx/>
              <a:buNone/>
              <a:defRPr/>
            </a:pPr>
            <a:r>
              <a:rPr lang="pl-PL" sz="1800" dirty="0">
                <a:ea typeface="+mn-ea"/>
                <a:cs typeface="+mn-cs"/>
              </a:rPr>
              <a:t>Projekt gminnego programu niskoemisyjnego podlega zaopiniowaniu przez:</a:t>
            </a:r>
          </a:p>
          <a:p>
            <a:pPr lvl="1" algn="just">
              <a:defRPr/>
            </a:pPr>
            <a:r>
              <a:rPr lang="pl-PL" sz="1800" dirty="0">
                <a:ea typeface="+mn-ea"/>
                <a:cs typeface="+mn-cs"/>
              </a:rPr>
              <a:t>operatora systemu dystrybucyjnego elektroenergetycznego,</a:t>
            </a:r>
          </a:p>
          <a:p>
            <a:pPr lvl="1" algn="just">
              <a:defRPr/>
            </a:pPr>
            <a:r>
              <a:rPr lang="pl-PL" sz="1800" dirty="0">
                <a:ea typeface="+mn-ea"/>
                <a:cs typeface="+mn-cs"/>
              </a:rPr>
              <a:t>operatora systemu dystrybucyjnego gazowego,</a:t>
            </a:r>
          </a:p>
          <a:p>
            <a:pPr lvl="1" algn="just">
              <a:defRPr/>
            </a:pPr>
            <a:r>
              <a:rPr lang="pl-PL" sz="1800" dirty="0">
                <a:ea typeface="+mn-ea"/>
                <a:cs typeface="+mn-cs"/>
              </a:rPr>
              <a:t>przedsiębiorstwo energetyczne zajmujące się przesyłaniem lub dystrybucją ciepła wykonujących działalność gospodarczą odpowiednio w zakresie przesyłania lub dystrybucji energii elektrycznej, ciepła lub paliw gazowych, na obszarze, na którym jest planowana realizacja przedsięwzięć niskoemisyjnych.</a:t>
            </a:r>
            <a:endParaRPr lang="pl-PL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we_new">
  <a:themeElements>
    <a:clrScheme name="fewe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ewe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ewe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we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we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we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we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we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we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we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we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we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we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we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10364</TotalTime>
  <Words>2304</Words>
  <Application>Microsoft Office PowerPoint</Application>
  <PresentationFormat>Pokaz na ekranie (4:3)</PresentationFormat>
  <Paragraphs>178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Wingdings</vt:lpstr>
      <vt:lpstr>fewe_new</vt:lpstr>
      <vt:lpstr>Zmiany w ustawie z dnia  21 listopada 2008 r. o wspieraniu termomodernizacji i remontów: opracowanie Gminnych Programów Niskoemisyjnych – podstawowa zawartość, problemy przy opracowaniu dokumentu</vt:lpstr>
      <vt:lpstr>Zakres prezentacji</vt:lpstr>
      <vt:lpstr>Zmiany w Ustawie o termomodernizacji i remontach</vt:lpstr>
      <vt:lpstr>„STOP SMOG” – ogólne zasady</vt:lpstr>
      <vt:lpstr>„STOP SMOG” – ogólne zasady</vt:lpstr>
      <vt:lpstr>Zakres ustawowy GPN</vt:lpstr>
      <vt:lpstr>Jakie warunki należy spełnić aby ubiegać się o środki w ramach programu „STOP SMOG”?</vt:lpstr>
      <vt:lpstr>Zakres ustawowy GPN</vt:lpstr>
      <vt:lpstr>Zakres ustawowy GPN - opiniowanie</vt:lpstr>
      <vt:lpstr>Zawartość Gminnego Programu Niskoemisyjnego – na przykładzie miasta Skawina</vt:lpstr>
      <vt:lpstr>Zawartość Gminnego Programu Niskoemisyjnego – na przykładzie miasta Skawina</vt:lpstr>
      <vt:lpstr>Zawartość Gminnego Programu Niskoemisyjnego – na przykładzie miasta Skawina</vt:lpstr>
      <vt:lpstr>Zawartość Gminnego Programu Niskoemisyjnego – na przykładzie miasta Skawina</vt:lpstr>
      <vt:lpstr>Kolejne zmiany w Ustawie  o wspieraniu termomodernizacji  i remontów</vt:lpstr>
      <vt:lpstr>Kolejne zmiany w Ustawie  o wspieraniu termomodernizacji  i remontów</vt:lpstr>
      <vt:lpstr>Kolejne zmiany w Ustawie  o wspieraniu termomodernizacji  i remontów</vt:lpstr>
      <vt:lpstr>Kolejne zmiany w Ustawie  o wspieraniu termomodernizacji  i remontów</vt:lpstr>
      <vt:lpstr>Kolejne zmiany w Ustawie  o wspieraniu termomodernizacji  i remontów</vt:lpstr>
      <vt:lpstr>Problemy przy opracowaniu Gminnych Programów Niskoemisyjnych</vt:lpstr>
      <vt:lpstr>Inne nowe mechanizmy wsparcia działań  z zakresu efektywności energetycznej realizowanych w budynkach </vt:lpstr>
      <vt:lpstr>Inne nowe mechanizmy wsparcia działań  z zakresu efektywności energetycznej realizowanych w budynkach </vt:lpstr>
      <vt:lpstr>Dziękuję za uwagę: Piotr Kukla p.kukla@fewe.pl 32 203 51 14 wew. 13</vt:lpstr>
    </vt:vector>
  </TitlesOfParts>
  <Company>FEWE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Właściciel</dc:creator>
  <cp:lastModifiedBy>piotr kukla</cp:lastModifiedBy>
  <cp:revision>247</cp:revision>
  <dcterms:created xsi:type="dcterms:W3CDTF">2006-10-18T20:32:31Z</dcterms:created>
  <dcterms:modified xsi:type="dcterms:W3CDTF">2020-02-06T07:34:13Z</dcterms:modified>
</cp:coreProperties>
</file>