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29" r:id="rId1"/>
    <p:sldMasterId id="2147487743" r:id="rId2"/>
  </p:sldMasterIdLst>
  <p:notesMasterIdLst>
    <p:notesMasterId r:id="rId12"/>
  </p:notesMasterIdLst>
  <p:handoutMasterIdLst>
    <p:handoutMasterId r:id="rId13"/>
  </p:handoutMasterIdLst>
  <p:sldIdLst>
    <p:sldId id="298" r:id="rId3"/>
    <p:sldId id="416" r:id="rId4"/>
    <p:sldId id="1174" r:id="rId5"/>
    <p:sldId id="426" r:id="rId6"/>
    <p:sldId id="427" r:id="rId7"/>
    <p:sldId id="1175" r:id="rId8"/>
    <p:sldId id="1176" r:id="rId9"/>
    <p:sldId id="1179" r:id="rId10"/>
    <p:sldId id="1178" r:id="rId11"/>
  </p:sldIdLst>
  <p:sldSz cx="12192000" cy="6858000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mosarska" initials="AS" lastIdx="8" clrIdx="0"/>
  <p:cmAuthor id="2" name="Czarnecka Aleksandra" initials="CA" lastIdx="3" clrIdx="1">
    <p:extLst>
      <p:ext uri="{19B8F6BF-5375-455C-9EA6-DF929625EA0E}">
        <p15:presenceInfo xmlns:p15="http://schemas.microsoft.com/office/powerpoint/2012/main" userId="S-1-5-21-3906529882-2472526378-782400817-3540" providerId="AD"/>
      </p:ext>
    </p:extLst>
  </p:cmAuthor>
  <p:cmAuthor id="3" name="PISKORSKA Katarzyna" initials="PK" lastIdx="2" clrIdx="2">
    <p:extLst>
      <p:ext uri="{19B8F6BF-5375-455C-9EA6-DF929625EA0E}">
        <p15:presenceInfo xmlns:p15="http://schemas.microsoft.com/office/powerpoint/2012/main" userId="S-1-5-21-2039474230-1823947412-1586538214-5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EFF"/>
    <a:srgbClr val="89AD47"/>
    <a:srgbClr val="99CCFF"/>
    <a:srgbClr val="333333"/>
    <a:srgbClr val="000000"/>
    <a:srgbClr val="0089BA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5332" autoAdjust="0"/>
  </p:normalViewPr>
  <p:slideViewPr>
    <p:cSldViewPr>
      <p:cViewPr varScale="1">
        <p:scale>
          <a:sx n="92" d="100"/>
          <a:sy n="92" d="100"/>
        </p:scale>
        <p:origin x="114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Liczba złożonych wniosków</a:t>
            </a:r>
          </a:p>
        </c:rich>
      </c:tx>
      <c:layout>
        <c:manualLayout>
          <c:xMode val="edge"/>
          <c:yMode val="edge"/>
          <c:x val="0.30863093304098288"/>
          <c:y val="2.976825995613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CC-4878-B61B-B5264A87DCC3}"/>
                </c:ext>
              </c:extLst>
            </c:dLbl>
            <c:dLbl>
              <c:idx val="1"/>
              <c:layout>
                <c:manualLayout>
                  <c:x val="-8.3193062406063892E-3"/>
                  <c:y val="9.823525785524608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3 298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CC-4878-B61B-B5264A87D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Arkusz1!$B$2:$B$3</c:f>
              <c:numCache>
                <c:formatCode>General</c:formatCode>
                <c:ptCount val="2"/>
                <c:pt idx="0">
                  <c:v>5865</c:v>
                </c:pt>
                <c:pt idx="1">
                  <c:v>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C-4878-B61B-B5264A87D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50345744"/>
        <c:axId val="450346072"/>
        <c:axId val="454332160"/>
      </c:bar3DChart>
      <c:catAx>
        <c:axId val="450345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450346072"/>
        <c:crosses val="autoZero"/>
        <c:auto val="1"/>
        <c:lblAlgn val="ctr"/>
        <c:lblOffset val="100"/>
        <c:noMultiLvlLbl val="0"/>
      </c:catAx>
      <c:valAx>
        <c:axId val="450346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0345744"/>
        <c:crosses val="autoZero"/>
        <c:crossBetween val="between"/>
      </c:valAx>
      <c:serAx>
        <c:axId val="454332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450346072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Źródło</a:t>
            </a:r>
            <a:r>
              <a:rPr lang="pl-PL" baseline="0"/>
              <a:t> ciepła do wymiany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0648148148148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69-407A-A831-22CC9575D817}"/>
                </c:ext>
              </c:extLst>
            </c:dLbl>
            <c:dLbl>
              <c:idx val="1"/>
              <c:layout>
                <c:manualLayout>
                  <c:x val="-2.7777777777777779E-3"/>
                  <c:y val="0.194444444444444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69-407A-A831-22CC9575D817}"/>
                </c:ext>
              </c:extLst>
            </c:dLbl>
            <c:dLbl>
              <c:idx val="2"/>
              <c:layout>
                <c:manualLayout>
                  <c:x val="-2.5000037533367252E-2"/>
                  <c:y val="-2.39931178901182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69-407A-A831-22CC9575D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Arkusz1!$B$16:$B$18</c:f>
              <c:numCache>
                <c:formatCode>General</c:formatCode>
                <c:ptCount val="3"/>
                <c:pt idx="0">
                  <c:v>1283</c:v>
                </c:pt>
                <c:pt idx="1">
                  <c:v>3514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69-407A-A831-22CC9575D8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41530088"/>
        <c:axId val="441529104"/>
        <c:axId val="298401192"/>
      </c:bar3DChart>
      <c:catAx>
        <c:axId val="441530088"/>
        <c:scaling>
          <c:orientation val="minMax"/>
        </c:scaling>
        <c:delete val="1"/>
        <c:axPos val="b"/>
        <c:majorTickMark val="out"/>
        <c:minorTickMark val="none"/>
        <c:tickLblPos val="nextTo"/>
        <c:crossAx val="441529104"/>
        <c:crosses val="autoZero"/>
        <c:auto val="1"/>
        <c:lblAlgn val="ctr"/>
        <c:lblOffset val="100"/>
        <c:noMultiLvlLbl val="0"/>
      </c:catAx>
      <c:valAx>
        <c:axId val="441529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41530088"/>
        <c:crosses val="autoZero"/>
        <c:crossBetween val="between"/>
      </c:valAx>
      <c:serAx>
        <c:axId val="298401192"/>
        <c:scaling>
          <c:orientation val="minMax"/>
        </c:scaling>
        <c:delete val="1"/>
        <c:axPos val="b"/>
        <c:majorTickMark val="out"/>
        <c:minorTickMark val="none"/>
        <c:tickLblPos val="nextTo"/>
        <c:crossAx val="441529104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Źródło</a:t>
            </a:r>
            <a:r>
              <a:rPr lang="pl-PL"/>
              <a:t> ciepła spełnia wymagania Programu</a:t>
            </a:r>
            <a:endParaRPr lang="en-US"/>
          </a:p>
        </c:rich>
      </c:tx>
      <c:layout>
        <c:manualLayout>
          <c:xMode val="edge"/>
          <c:yMode val="edge"/>
          <c:x val="0.1550971128608923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46742543009624E-2"/>
          <c:y val="0.12981235260741839"/>
          <c:w val="0.90400037855876092"/>
          <c:h val="0.82797228974719117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0.189814814814814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1F-4451-83FA-054DE855146F}"/>
                </c:ext>
              </c:extLst>
            </c:dLbl>
            <c:dLbl>
              <c:idx val="1"/>
              <c:layout>
                <c:manualLayout>
                  <c:x val="-5.5555555555555558E-3"/>
                  <c:y val="-4.62962962962971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451-83FA-054DE855146F}"/>
                </c:ext>
              </c:extLst>
            </c:dLbl>
            <c:dLbl>
              <c:idx val="2"/>
              <c:layout>
                <c:manualLayout>
                  <c:x val="-2.5000000000000001E-2"/>
                  <c:y val="-8.487556272013328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1F-4451-83FA-054DE8551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Arkusz1!$B$3:$B$5</c:f>
              <c:numCache>
                <c:formatCode>General</c:formatCode>
                <c:ptCount val="3"/>
                <c:pt idx="0">
                  <c:v>910</c:v>
                </c:pt>
                <c:pt idx="1">
                  <c:v>27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1F-4451-83FA-054DE85514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596688"/>
        <c:axId val="2600296"/>
        <c:axId val="298402224"/>
      </c:bar3DChart>
      <c:catAx>
        <c:axId val="2596688"/>
        <c:scaling>
          <c:orientation val="minMax"/>
        </c:scaling>
        <c:delete val="1"/>
        <c:axPos val="b"/>
        <c:majorTickMark val="none"/>
        <c:minorTickMark val="none"/>
        <c:tickLblPos val="nextTo"/>
        <c:crossAx val="2600296"/>
        <c:crosses val="autoZero"/>
        <c:auto val="1"/>
        <c:lblAlgn val="ctr"/>
        <c:lblOffset val="100"/>
        <c:noMultiLvlLbl val="0"/>
      </c:catAx>
      <c:valAx>
        <c:axId val="2600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96688"/>
        <c:crosses val="autoZero"/>
        <c:crossBetween val="between"/>
      </c:valAx>
      <c:serAx>
        <c:axId val="298402224"/>
        <c:scaling>
          <c:orientation val="minMax"/>
        </c:scaling>
        <c:delete val="1"/>
        <c:axPos val="b"/>
        <c:majorTickMark val="none"/>
        <c:minorTickMark val="none"/>
        <c:tickLblPos val="nextTo"/>
        <c:crossAx val="260029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Liczba złożonych wniosków dla budynków nowo budowanych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969844934721224E-2"/>
                  <c:y val="0.2235926850165481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2195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1E-45BE-B055-B7D1EEBB1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/>
                      <a:t>7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AB-4721-A633-9AAFD96CD159}"/>
                </c:ext>
              </c:extLst>
            </c:dLbl>
            <c:dLbl>
              <c:idx val="2"/>
              <c:layout>
                <c:manualLayout>
                  <c:x val="-1.5716075551561504E-2"/>
                  <c:y val="-5.9088607088446108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1E-45BE-B055-B7D1EEBB1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Arkusz1!$B$3:$B$5</c:f>
              <c:numCache>
                <c:formatCode>General</c:formatCode>
                <c:ptCount val="3"/>
                <c:pt idx="0">
                  <c:v>1710</c:v>
                </c:pt>
                <c:pt idx="1">
                  <c:v>12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E-45BE-B055-B7D1EEBB1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586192"/>
        <c:axId val="2594720"/>
        <c:axId val="448962768"/>
      </c:bar3DChart>
      <c:catAx>
        <c:axId val="2586192"/>
        <c:scaling>
          <c:orientation val="minMax"/>
        </c:scaling>
        <c:delete val="1"/>
        <c:axPos val="b"/>
        <c:majorTickMark val="none"/>
        <c:minorTickMark val="none"/>
        <c:tickLblPos val="nextTo"/>
        <c:crossAx val="2594720"/>
        <c:crosses val="autoZero"/>
        <c:auto val="1"/>
        <c:lblAlgn val="ctr"/>
        <c:lblOffset val="100"/>
        <c:noMultiLvlLbl val="0"/>
      </c:catAx>
      <c:valAx>
        <c:axId val="2594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86192"/>
        <c:crosses val="autoZero"/>
        <c:crossBetween val="between"/>
      </c:valAx>
      <c:serAx>
        <c:axId val="448962768"/>
        <c:scaling>
          <c:orientation val="minMax"/>
        </c:scaling>
        <c:delete val="1"/>
        <c:axPos val="b"/>
        <c:majorTickMark val="none"/>
        <c:minorTickMark val="none"/>
        <c:tickLblPos val="nextTo"/>
        <c:crossAx val="259472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Kwota zawartych umów [zł]</a:t>
            </a:r>
          </a:p>
        </c:rich>
      </c:tx>
      <c:layout>
        <c:manualLayout>
          <c:xMode val="edge"/>
          <c:yMode val="edge"/>
          <c:x val="0.271555555555555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3946967990598288E-3"/>
                  <c:y val="0.2514136774780060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86 706 472,00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247263959321"/>
                      <c:h val="0.168551569970674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5B-4D82-A98C-508192DE6E42}"/>
                </c:ext>
              </c:extLst>
            </c:dLbl>
            <c:dLbl>
              <c:idx val="1"/>
              <c:layout>
                <c:manualLayout>
                  <c:x val="-2.8390271870282729E-2"/>
                  <c:y val="1.04858346746449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7 071 414,00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5812396715578"/>
                      <c:h val="0.12188127370616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5B-4D82-A98C-508192DE6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Arkusz1!$B$4:$B$5</c:f>
              <c:numCache>
                <c:formatCode>#,##0.00</c:formatCode>
                <c:ptCount val="2"/>
                <c:pt idx="0">
                  <c:v>19811112</c:v>
                </c:pt>
                <c:pt idx="1">
                  <c:v>1467510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B-4D82-A98C-508192DE6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73669584"/>
        <c:axId val="573669912"/>
        <c:axId val="578502464"/>
      </c:bar3DChart>
      <c:catAx>
        <c:axId val="573669584"/>
        <c:scaling>
          <c:orientation val="minMax"/>
        </c:scaling>
        <c:delete val="1"/>
        <c:axPos val="b"/>
        <c:majorTickMark val="none"/>
        <c:minorTickMark val="none"/>
        <c:tickLblPos val="nextTo"/>
        <c:crossAx val="573669912"/>
        <c:crosses val="autoZero"/>
        <c:auto val="1"/>
        <c:lblAlgn val="ctr"/>
        <c:lblOffset val="100"/>
        <c:noMultiLvlLbl val="0"/>
      </c:catAx>
      <c:valAx>
        <c:axId val="573669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73669584"/>
        <c:crosses val="autoZero"/>
        <c:crossBetween val="between"/>
      </c:valAx>
      <c:serAx>
        <c:axId val="578502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573669912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Wypłacone</a:t>
            </a:r>
            <a:r>
              <a:rPr lang="pl-PL" baseline="0"/>
              <a:t> środki [zł]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66623655549458"/>
          <c:y val="0.1650514390903165"/>
          <c:w val="0.8358490246222755"/>
          <c:h val="0.80981840138263927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423694111149486E-3"/>
                  <c:y val="0.226186276388787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14 996 290,00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0233962114907"/>
                      <c:h val="0.168551569970674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4E3-42A5-B69C-F257514749A8}"/>
                </c:ext>
              </c:extLst>
            </c:dLbl>
            <c:dLbl>
              <c:idx val="1"/>
              <c:layout>
                <c:manualLayout>
                  <c:x val="-1.3939239204668731E-2"/>
                  <c:y val="1.69107034126700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2 041 465,00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904925655743"/>
                      <c:h val="0.13265134207489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E3-42A5-B69C-F25751474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Arkusz1!$B$4:$B$5</c:f>
              <c:numCache>
                <c:formatCode>#,##0.00</c:formatCode>
                <c:ptCount val="2"/>
                <c:pt idx="0">
                  <c:v>1387574.5</c:v>
                </c:pt>
                <c:pt idx="1">
                  <c:v>4392.97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3-42A5-B69C-F257514749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41058992"/>
        <c:axId val="441059648"/>
        <c:axId val="578506936"/>
      </c:bar3DChart>
      <c:catAx>
        <c:axId val="441058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441059648"/>
        <c:crosses val="autoZero"/>
        <c:auto val="1"/>
        <c:lblAlgn val="ctr"/>
        <c:lblOffset val="100"/>
        <c:noMultiLvlLbl val="0"/>
      </c:catAx>
      <c:valAx>
        <c:axId val="441059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41058992"/>
        <c:crosses val="autoZero"/>
        <c:crossBetween val="between"/>
      </c:valAx>
      <c:serAx>
        <c:axId val="578506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44105964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0.55509</cdr:x>
      <cdr:y>0.76935</cdr:y>
    </cdr:from>
    <cdr:to>
      <cdr:x>0.85849</cdr:x>
      <cdr:y>0.97831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0EBB238-E5D8-4D27-980E-AFF77EC167DE}"/>
            </a:ext>
          </a:extLst>
        </cdr:cNvPr>
        <cdr:cNvSpPr txBox="1"/>
      </cdr:nvSpPr>
      <cdr:spPr>
        <a:xfrm xmlns:a="http://schemas.openxmlformats.org/drawingml/2006/main">
          <a:off x="4236929" y="3282285"/>
          <a:ext cx="2315799" cy="89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2400" b="1" kern="1200" dirty="0">
              <a:solidFill>
                <a:prstClr val="black">
                  <a:lumMod val="75000"/>
                  <a:lumOff val="25000"/>
                </a:prstClr>
              </a:solidFill>
            </a:rPr>
            <a:t>BUDYNKI NOWO BUDOWANE</a:t>
          </a:r>
        </a:p>
      </cdr:txBody>
    </cdr:sp>
  </cdr:relSizeAnchor>
  <cdr:relSizeAnchor xmlns:cdr="http://schemas.openxmlformats.org/drawingml/2006/chartDrawing">
    <cdr:from>
      <cdr:x>0.2455</cdr:x>
      <cdr:y>0.52265</cdr:y>
    </cdr:from>
    <cdr:to>
      <cdr:x>0.39644</cdr:x>
      <cdr:y>0.60705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1AF7A0A3-1B96-4515-BDAD-C5390E388ADF}"/>
            </a:ext>
          </a:extLst>
        </cdr:cNvPr>
        <cdr:cNvSpPr txBox="1"/>
      </cdr:nvSpPr>
      <cdr:spPr>
        <a:xfrm xmlns:a="http://schemas.openxmlformats.org/drawingml/2006/main">
          <a:off x="1873874" y="2229791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b="1" dirty="0"/>
            <a:t>10 691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0.15385</cdr:x>
      <cdr:y>0.81013</cdr:y>
    </cdr:from>
    <cdr:to>
      <cdr:x>0.35655</cdr:x>
      <cdr:y>0.92818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C8FAC24C-A52E-4806-9D58-019ECB92DE09}"/>
            </a:ext>
          </a:extLst>
        </cdr:cNvPr>
        <cdr:cNvSpPr txBox="1"/>
      </cdr:nvSpPr>
      <cdr:spPr>
        <a:xfrm xmlns:a="http://schemas.openxmlformats.org/drawingml/2006/main">
          <a:off x="864096" y="3168352"/>
          <a:ext cx="1138504" cy="46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200" b="1" dirty="0"/>
            <a:t>Tylko źródło ciepła</a:t>
          </a:r>
        </a:p>
      </cdr:txBody>
    </cdr:sp>
  </cdr:relSizeAnchor>
  <cdr:relSizeAnchor xmlns:cdr="http://schemas.openxmlformats.org/drawingml/2006/chartDrawing">
    <cdr:from>
      <cdr:x>0.38462</cdr:x>
      <cdr:y>0.81099</cdr:y>
    </cdr:from>
    <cdr:to>
      <cdr:x>0.6684</cdr:x>
      <cdr:y>0.93663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AD80C54A-14AB-4BEA-BBD3-1D9B444B175A}"/>
            </a:ext>
          </a:extLst>
        </cdr:cNvPr>
        <cdr:cNvSpPr txBox="1"/>
      </cdr:nvSpPr>
      <cdr:spPr>
        <a:xfrm xmlns:a="http://schemas.openxmlformats.org/drawingml/2006/main">
          <a:off x="2160240" y="3171717"/>
          <a:ext cx="1593907" cy="491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200" b="1" dirty="0"/>
            <a:t>Źródło ciepła                                 i termomodernizacja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0.10417</cdr:x>
      <cdr:y>0.82813</cdr:y>
    </cdr:from>
    <cdr:to>
      <cdr:x>0.45</cdr:x>
      <cdr:y>0.94618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C8F94AB7-2D95-470F-B36C-3AE468DBC5D1}"/>
            </a:ext>
          </a:extLst>
        </cdr:cNvPr>
        <cdr:cNvSpPr txBox="1"/>
      </cdr:nvSpPr>
      <cdr:spPr>
        <a:xfrm xmlns:a="http://schemas.openxmlformats.org/drawingml/2006/main">
          <a:off x="476250" y="2271713"/>
          <a:ext cx="15811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/>
            <a:t>Termomodernizacja</a:t>
          </a:r>
        </a:p>
      </cdr:txBody>
    </cdr:sp>
  </cdr:relSizeAnchor>
  <cdr:relSizeAnchor xmlns:cdr="http://schemas.openxmlformats.org/drawingml/2006/chartDrawing">
    <cdr:from>
      <cdr:x>0.47506</cdr:x>
      <cdr:y>0.83233</cdr:y>
    </cdr:from>
    <cdr:to>
      <cdr:x>0.56161</cdr:x>
      <cdr:y>0.9054</cdr:y>
    </cdr:to>
    <cdr:sp macro="" textlink="">
      <cdr:nvSpPr>
        <cdr:cNvPr id="3" name="pole tekstowe 8">
          <a:extLst xmlns:a="http://schemas.openxmlformats.org/drawingml/2006/main">
            <a:ext uri="{FF2B5EF4-FFF2-40B4-BE49-F238E27FC236}">
              <a16:creationId xmlns:a16="http://schemas.microsoft.com/office/drawing/2014/main" id="{8602ED48-5D7D-483A-ACFC-FDE6F6B3E338}"/>
            </a:ext>
          </a:extLst>
        </cdr:cNvPr>
        <cdr:cNvSpPr txBox="1"/>
      </cdr:nvSpPr>
      <cdr:spPr>
        <a:xfrm xmlns:a="http://schemas.openxmlformats.org/drawingml/2006/main">
          <a:off x="2770835" y="3255169"/>
          <a:ext cx="504825" cy="285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/>
            <a:t>OZE</a:t>
          </a:r>
        </a:p>
      </cdr:txBody>
    </cdr:sp>
  </cdr:relSizeAnchor>
  <cdr:relSizeAnchor xmlns:cdr="http://schemas.openxmlformats.org/drawingml/2006/chartDrawing">
    <cdr:from>
      <cdr:x>0.66682</cdr:x>
      <cdr:y>0.83233</cdr:y>
    </cdr:from>
    <cdr:to>
      <cdr:x>0.98363</cdr:x>
      <cdr:y>0.89809</cdr:y>
    </cdr:to>
    <cdr:sp macro="" textlink="">
      <cdr:nvSpPr>
        <cdr:cNvPr id="4" name="pole tekstowe 9">
          <a:extLst xmlns:a="http://schemas.openxmlformats.org/drawingml/2006/main">
            <a:ext uri="{FF2B5EF4-FFF2-40B4-BE49-F238E27FC236}">
              <a16:creationId xmlns:a16="http://schemas.microsoft.com/office/drawing/2014/main" id="{80239583-F622-4CAB-8C46-C5B11FBA6189}"/>
            </a:ext>
          </a:extLst>
        </cdr:cNvPr>
        <cdr:cNvSpPr txBox="1"/>
      </cdr:nvSpPr>
      <cdr:spPr>
        <a:xfrm xmlns:a="http://schemas.openxmlformats.org/drawingml/2006/main">
          <a:off x="3889302" y="3255169"/>
          <a:ext cx="184785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/>
            <a:t>Termomodernizacja i OZE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0.14232</cdr:x>
      <cdr:y>0.84924</cdr:y>
    </cdr:from>
    <cdr:to>
      <cdr:x>0.33663</cdr:x>
      <cdr:y>0.91624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720BE52C-849E-49B5-931F-DB8EDC327495}"/>
            </a:ext>
          </a:extLst>
        </cdr:cNvPr>
        <cdr:cNvSpPr txBox="1"/>
      </cdr:nvSpPr>
      <cdr:spPr>
        <a:xfrm xmlns:a="http://schemas.openxmlformats.org/drawingml/2006/main">
          <a:off x="1035047" y="3650568"/>
          <a:ext cx="1413198" cy="288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/>
            <a:t>Tylko źródło ciepła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0.31066</cdr:x>
      <cdr:y>0.7735</cdr:y>
    </cdr:from>
    <cdr:to>
      <cdr:x>0.50137</cdr:x>
      <cdr:y>0.8866</cdr:y>
    </cdr:to>
    <cdr:sp macro="" textlink="">
      <cdr:nvSpPr>
        <cdr:cNvPr id="2" name="pole tekstowe 2">
          <a:extLst xmlns:a="http://schemas.openxmlformats.org/drawingml/2006/main">
            <a:ext uri="{FF2B5EF4-FFF2-40B4-BE49-F238E27FC236}">
              <a16:creationId xmlns:a16="http://schemas.microsoft.com/office/drawing/2014/main" id="{E07E81DB-8774-405C-BC71-D31F056EDB11}"/>
            </a:ext>
          </a:extLst>
        </cdr:cNvPr>
        <cdr:cNvSpPr txBox="1"/>
      </cdr:nvSpPr>
      <cdr:spPr>
        <a:xfrm xmlns:a="http://schemas.openxmlformats.org/drawingml/2006/main">
          <a:off x="1759478" y="2736304"/>
          <a:ext cx="108012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2000" b="1" dirty="0">
              <a:latin typeface="+mn-lt"/>
            </a:rPr>
            <a:t>Dotacja</a:t>
          </a:r>
        </a:p>
      </cdr:txBody>
    </cdr:sp>
  </cdr:relSizeAnchor>
  <cdr:relSizeAnchor xmlns:cdr="http://schemas.openxmlformats.org/drawingml/2006/chartDrawing">
    <cdr:from>
      <cdr:x>0.66242</cdr:x>
      <cdr:y>0.7735</cdr:y>
    </cdr:from>
    <cdr:to>
      <cdr:x>0.90399</cdr:x>
      <cdr:y>0.8866</cdr:y>
    </cdr:to>
    <cdr:sp macro="" textlink="">
      <cdr:nvSpPr>
        <cdr:cNvPr id="3" name="pole tekstowe 3">
          <a:extLst xmlns:a="http://schemas.openxmlformats.org/drawingml/2006/main">
            <a:ext uri="{FF2B5EF4-FFF2-40B4-BE49-F238E27FC236}">
              <a16:creationId xmlns:a16="http://schemas.microsoft.com/office/drawing/2014/main" id="{4957C311-8040-4943-AAFE-DCFD68DF8C90}"/>
            </a:ext>
          </a:extLst>
        </cdr:cNvPr>
        <cdr:cNvSpPr txBox="1"/>
      </cdr:nvSpPr>
      <cdr:spPr>
        <a:xfrm xmlns:a="http://schemas.openxmlformats.org/drawingml/2006/main">
          <a:off x="3751734" y="2736304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2000" b="1" dirty="0">
              <a:latin typeface="+mn-lt"/>
            </a:rPr>
            <a:t>Pożyczka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929FC3D-5496-4BFA-B761-1566A112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3C122D-9A49-47CD-B9CB-8E595F4AE3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A1D7A84-861A-483A-B923-68F2B4174262}" type="datetimeFigureOut">
              <a:rPr lang="pl-PL"/>
              <a:pPr>
                <a:defRPr/>
              </a:pPr>
              <a:t>04.02.2020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697D9A-5681-46F9-9FC1-89412BA66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D3276F-465F-4263-807E-F27E216422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A93091-0135-4B25-9422-7B59483AD8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268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A00ED04-06A9-4C74-86B9-403C2D4B4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7857E2-ABA3-4F6D-818A-6131EBA07A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A21262-1C78-4B41-85EC-B8BF0AE3C632}" type="datetimeFigureOut">
              <a:rPr lang="pl-PL"/>
              <a:pPr>
                <a:defRPr/>
              </a:pPr>
              <a:t>04.02.2020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D3636883-6412-4674-B939-B3DB600B7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1E3C797-82CB-427C-A0ED-6B4ADC77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29" y="4715273"/>
            <a:ext cx="5437189" cy="4468018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BD6B1C-098E-4342-803B-AA86B6455C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95C796-A9E0-4528-8D50-7BB23623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F1C5FF-A491-49E5-B4C2-90F5BFD136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778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>
            <a:extLst>
              <a:ext uri="{FF2B5EF4-FFF2-40B4-BE49-F238E27FC236}">
                <a16:creationId xmlns:a16="http://schemas.microsoft.com/office/drawing/2014/main" id="{64EA7576-6E1D-4DFA-9A61-B06C6F07B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>
            <a:extLst>
              <a:ext uri="{FF2B5EF4-FFF2-40B4-BE49-F238E27FC236}">
                <a16:creationId xmlns:a16="http://schemas.microsoft.com/office/drawing/2014/main" id="{96401477-50B9-41D9-9BC1-FF5CB5450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7828" name="Symbol zastępczy numeru slajdu 3">
            <a:extLst>
              <a:ext uri="{FF2B5EF4-FFF2-40B4-BE49-F238E27FC236}">
                <a16:creationId xmlns:a16="http://schemas.microsoft.com/office/drawing/2014/main" id="{42341497-6820-4AFD-87EC-D708170BD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C174B-7FC9-41E3-9B2E-9A2875862CFD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599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535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88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227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15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238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297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319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obrazu slajdu 1">
            <a:extLst>
              <a:ext uri="{FF2B5EF4-FFF2-40B4-BE49-F238E27FC236}">
                <a16:creationId xmlns:a16="http://schemas.microsoft.com/office/drawing/2014/main" id="{98F79142-A104-435C-9DDB-2511C90C5A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ymbol zastępczy notatek 2">
            <a:extLst>
              <a:ext uri="{FF2B5EF4-FFF2-40B4-BE49-F238E27FC236}">
                <a16:creationId xmlns:a16="http://schemas.microsoft.com/office/drawing/2014/main" id="{FA95CB51-1E39-4F8E-AE89-9E0F1C659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Proszę uzupełnić/dostosować slajd pod kątem adresów najbliższych oddziałów/wydziałów </a:t>
            </a:r>
            <a:r>
              <a:rPr lang="pl-PL" altLang="pl-PL" b="1" dirty="0" err="1"/>
              <a:t>WFOŚiGW</a:t>
            </a:r>
            <a:r>
              <a:rPr lang="pl-PL" altLang="pl-PL" b="1" baseline="0" dirty="0"/>
              <a:t> </a:t>
            </a:r>
            <a:r>
              <a:rPr lang="pl-PL" altLang="pl-PL" b="1" dirty="0"/>
              <a:t>dla regionu w którym jest prowadzone </a:t>
            </a:r>
            <a:r>
              <a:rPr lang="pl-PL" altLang="pl-PL" b="1"/>
              <a:t>spotkanie </a:t>
            </a:r>
            <a:endParaRPr lang="pl-PL" altLang="pl-PL" b="1" dirty="0"/>
          </a:p>
        </p:txBody>
      </p:sp>
      <p:sp>
        <p:nvSpPr>
          <p:cNvPr id="109572" name="Symbol zastępczy numeru slajdu 3">
            <a:extLst>
              <a:ext uri="{FF2B5EF4-FFF2-40B4-BE49-F238E27FC236}">
                <a16:creationId xmlns:a16="http://schemas.microsoft.com/office/drawing/2014/main" id="{AF034BDE-A1A4-4021-8DAB-3A99E165B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59AE8-443E-4D05-9C86-9F87271A154E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5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688F18AB-11E0-4B25-89E8-0A583CEDA8D3}"/>
              </a:ext>
            </a:extLst>
          </p:cNvPr>
          <p:cNvSpPr/>
          <p:nvPr userDrawn="1"/>
        </p:nvSpPr>
        <p:spPr>
          <a:xfrm>
            <a:off x="0" y="1"/>
            <a:ext cx="8904312" cy="162879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3D8DBB-69C2-46CA-A6A0-04326C07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7576" y="450374"/>
            <a:ext cx="1951108" cy="789942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EB327102-3595-4482-B523-6C311B9F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66112" cy="93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2D912A53-8145-44F9-9B66-50D1D243D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371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54AB1-A78C-47AE-A93D-E110893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D1E6D5-4840-41A4-B781-D3F419B7C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33510-6582-4DD9-80C9-CEAA2350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BCFBB-2788-4784-B7BE-CA22DFA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007126-399E-4BB0-BB7F-8FD9068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9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4FCDEA-0177-45AB-BDF2-5E3AE88F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E335A6-428C-4941-82BB-5DEB205A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BAFA8-852E-4E75-9696-970D8899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9CCA73-08A7-42D2-860F-1D4D9C4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53687-DB1F-49CE-9529-CFFC834D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85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1238251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17" y="357174"/>
            <a:ext cx="10153683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17" y="1600201"/>
            <a:ext cx="10153683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11518901" y="6356351"/>
            <a:ext cx="673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29160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>
            <a:extLst>
              <a:ext uri="{FF2B5EF4-FFF2-40B4-BE49-F238E27FC236}">
                <a16:creationId xmlns:a16="http://schemas.microsoft.com/office/drawing/2014/main" id="{114E4853-668C-4EDF-BC4D-E5A3BE7D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900"/>
            <a:ext cx="9434264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3838330B-A47F-4B5E-8357-5CE908FB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53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51637171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00594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07E2D-FC2F-492E-AEC3-6504E88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02C4A7-8586-410B-A14B-3A708C2B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06DF51-D914-4918-888D-33347D2B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054127-7E85-442E-B649-31491387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FD7990-BC4F-4C34-805E-4BEB536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733358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83875-70FF-4229-B07C-203C164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EE5ADB-ACAA-4C1A-9DEB-EC38A3F0C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DA1632-67DD-4B6D-AE86-92B0969E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243D9D-BC59-4161-B4A6-55033FA1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EB386F-CB1E-47D0-90BA-882BBCE0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2C8F8F-7BB1-4F18-A5A8-EF66C2F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989457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95098-CEDE-4F76-88EB-258DCD19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F8A66-EEBA-4CAC-9959-34C1AEB1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FA9250-FF83-4D05-85E6-7DE7517A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F76EF1-EBB7-49EF-94F4-FDF6F73CD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086984-4F74-4F07-835A-2D566AD7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ED0AE0-E7DE-4AB2-A033-1DB3041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192005-B3EE-43B7-8BCB-BED795DF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00AF0A-6C2D-44D1-BA22-A424D16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642153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DC3CD-97AC-40B6-8022-1DC1FB45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68FE1C-E641-4DC4-8E7F-4084773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699423-209B-47EE-AD07-811951B3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E7A1FF-94E9-4A0B-AD62-E8236687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084563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E69B05-E58E-43AB-83AB-683F9CF8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988A596-6C32-412C-BA56-4AEA60BA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2EB5C3-BB4D-4032-A0B1-1C8D1CDC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660290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78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216CA-7CDE-42B6-846C-DF8667B6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440685-78A0-43BC-9401-FDA0B7FF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FBAC6B-5B4A-4D29-BCDE-9B6EA0B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E838EB-9235-4D67-9FF0-0CF08BE9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B5088B-810C-4DC6-B915-638FC53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FD3D72-5AA7-4A55-9FB1-48F835F9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249156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9015F-9646-48C5-AD7D-78B4014E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16EF362-A3C4-4AA0-A1D9-AED9AC8C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81970F-A7C0-4838-90D3-ADE5FAD39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602931-52A8-4740-8D12-18B91F68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9E3CD2-2B3C-40F9-B95C-B78EDE51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77AFE2-395D-40D2-88D7-492E9C41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203158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54AB1-A78C-47AE-A93D-E110893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D1E6D5-4840-41A4-B781-D3F419B7C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33510-6582-4DD9-80C9-CEAA2350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BCFBB-2788-4784-B7BE-CA22DFA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007126-399E-4BB0-BB7F-8FD9068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224339"/>
      </p:ext>
    </p:extLst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4FCDEA-0177-45AB-BDF2-5E3AE88F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E335A6-428C-4941-82BB-5DEB205A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BAFA8-852E-4E75-9696-970D8899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9CCA73-08A7-42D2-860F-1D4D9C4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53687-DB1F-49CE-9529-CFFC834D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800628"/>
      </p:ext>
    </p:extLst>
  </p:cSld>
  <p:clrMapOvr>
    <a:masterClrMapping/>
  </p:clrMapOvr>
  <p:transition spd="slow"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001F933-4EE6-4A22-A0EE-BDA8FD185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DA9F2C7-34AB-47C8-8D11-631990785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5646104-4815-4A38-AD68-3C77596DE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fld id="{055EAD18-3A0C-4558-8505-F0AEEF057C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7321329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07E2D-FC2F-492E-AEC3-6504E88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02C4A7-8586-410B-A14B-3A708C2B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06DF51-D914-4918-888D-33347D2B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054127-7E85-442E-B649-31491387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FD7990-BC4F-4C34-805E-4BEB536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9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83875-70FF-4229-B07C-203C164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EE5ADB-ACAA-4C1A-9DEB-EC38A3F0C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DA1632-67DD-4B6D-AE86-92B0969E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243D9D-BC59-4161-B4A6-55033FA1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EB386F-CB1E-47D0-90BA-882BBCE0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2C8F8F-7BB1-4F18-A5A8-EF66C2F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95098-CEDE-4F76-88EB-258DCD19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F8A66-EEBA-4CAC-9959-34C1AEB1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FA9250-FF83-4D05-85E6-7DE7517A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F76EF1-EBB7-49EF-94F4-FDF6F73CD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086984-4F74-4F07-835A-2D566AD7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ED0AE0-E7DE-4AB2-A033-1DB3041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192005-B3EE-43B7-8BCB-BED795DF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00AF0A-6C2D-44D1-BA22-A424D16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3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DC3CD-97AC-40B6-8022-1DC1FB45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68FE1C-E641-4DC4-8E7F-4084773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699423-209B-47EE-AD07-811951B3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E7A1FF-94E9-4A0B-AD62-E8236687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4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E69B05-E58E-43AB-83AB-683F9CF8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988A596-6C32-412C-BA56-4AEA60BA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2EB5C3-BB4D-4032-A0B1-1C8D1CDC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216CA-7CDE-42B6-846C-DF8667B6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440685-78A0-43BC-9401-FDA0B7FF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FBAC6B-5B4A-4D29-BCDE-9B6EA0B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E838EB-9235-4D67-9FF0-0CF08BE9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B5088B-810C-4DC6-B915-638FC53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FD3D72-5AA7-4A55-9FB1-48F835F9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3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9015F-9646-48C5-AD7D-78B4014E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16EF362-A3C4-4AA0-A1D9-AED9AC8C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81970F-A7C0-4838-90D3-ADE5FAD39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602931-52A8-4740-8D12-18B91F68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04.02.2020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9E3CD2-2B3C-40F9-B95C-B78EDE51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77AFE2-395D-40D2-88D7-492E9C41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77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F41EEAD-A071-4BE7-B2CF-A03A3DAD0088}"/>
              </a:ext>
            </a:extLst>
          </p:cNvPr>
          <p:cNvSpPr/>
          <p:nvPr userDrawn="1"/>
        </p:nvSpPr>
        <p:spPr>
          <a:xfrm>
            <a:off x="0" y="3"/>
            <a:ext cx="9624392" cy="11223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4E4853-668C-4EDF-BC4D-E5A3BE7D70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85900"/>
            <a:ext cx="8426152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38330B-A47F-4B5E-8357-5CE908FB9C5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340768"/>
            <a:ext cx="10515600" cy="453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F8217FF7-84F7-4970-83A1-B477AC0EAA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984432" y="224276"/>
            <a:ext cx="1664292" cy="673819"/>
          </a:xfrm>
          <a:prstGeom prst="rect">
            <a:avLst/>
          </a:prstGeom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A328FECA-F2FF-4BA0-8687-0B8E0D2AAF6F}"/>
              </a:ext>
            </a:extLst>
          </p:cNvPr>
          <p:cNvGrpSpPr/>
          <p:nvPr userDrawn="1"/>
        </p:nvGrpSpPr>
        <p:grpSpPr>
          <a:xfrm>
            <a:off x="407368" y="6049304"/>
            <a:ext cx="6192688" cy="548048"/>
            <a:chOff x="3091899" y="5885994"/>
            <a:chExt cx="8384053" cy="741982"/>
          </a:xfrm>
        </p:grpSpPr>
        <p:pic>
          <p:nvPicPr>
            <p:cNvPr id="23" name="Obraz 7">
              <a:extLst>
                <a:ext uri="{FF2B5EF4-FFF2-40B4-BE49-F238E27FC236}">
                  <a16:creationId xmlns:a16="http://schemas.microsoft.com/office/drawing/2014/main" id="{5DF609FF-A76D-49F8-A8BE-E72E96751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Obraz 9">
              <a:extLst>
                <a:ext uri="{FF2B5EF4-FFF2-40B4-BE49-F238E27FC236}">
                  <a16:creationId xmlns:a16="http://schemas.microsoft.com/office/drawing/2014/main" id="{E783E80F-7CB9-447F-A7B8-9E1D8E143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8">
              <a:extLst>
                <a:ext uri="{FF2B5EF4-FFF2-40B4-BE49-F238E27FC236}">
                  <a16:creationId xmlns:a16="http://schemas.microsoft.com/office/drawing/2014/main" id="{F803B741-F2C1-4E1A-BA15-486014FF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86D0EAE9-35D5-40AD-AA3C-77E3FDC8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96CD072C-5C91-4C80-BA49-423A73EBF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0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731" r:id="rId2"/>
    <p:sldLayoutId id="2147487732" r:id="rId3"/>
    <p:sldLayoutId id="2147487733" r:id="rId4"/>
    <p:sldLayoutId id="2147487734" r:id="rId5"/>
    <p:sldLayoutId id="2147487735" r:id="rId6"/>
    <p:sldLayoutId id="2147487736" r:id="rId7"/>
    <p:sldLayoutId id="2147487737" r:id="rId8"/>
    <p:sldLayoutId id="2147487738" r:id="rId9"/>
    <p:sldLayoutId id="2147487739" r:id="rId10"/>
    <p:sldLayoutId id="2147487740" r:id="rId11"/>
    <p:sldLayoutId id="2147487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F41EEAD-A071-4BE7-B2CF-A03A3DAD0088}"/>
              </a:ext>
            </a:extLst>
          </p:cNvPr>
          <p:cNvSpPr/>
          <p:nvPr userDrawn="1"/>
        </p:nvSpPr>
        <p:spPr>
          <a:xfrm>
            <a:off x="0" y="2"/>
            <a:ext cx="12192000" cy="11967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4E4853-668C-4EDF-BC4D-E5A3BE7D70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85900"/>
            <a:ext cx="9434264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38330B-A47F-4B5E-8357-5CE908FB9C5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340768"/>
            <a:ext cx="10515600" cy="453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8488" y="105208"/>
            <a:ext cx="1521845" cy="10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A9B5C80-980B-4A8A-814E-17559D1E4B8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006582"/>
            <a:ext cx="6961179" cy="6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  <p:sldLayoutId id="2147487755" r:id="rId12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szowice.pl/" TargetMode="External"/><Relationship Id="rId13" Type="http://schemas.openxmlformats.org/officeDocument/2006/relationships/hyperlink" Target="https://www.raciborz.pl/" TargetMode="External"/><Relationship Id="rId18" Type="http://schemas.openxmlformats.org/officeDocument/2006/relationships/hyperlink" Target="https://www.kuzniaraciborska.pl/" TargetMode="External"/><Relationship Id="rId26" Type="http://schemas.openxmlformats.org/officeDocument/2006/relationships/hyperlink" Target="http://www.miedzno.pl/" TargetMode="External"/><Relationship Id="rId3" Type="http://schemas.openxmlformats.org/officeDocument/2006/relationships/image" Target="../media/image13.jpeg"/><Relationship Id="rId21" Type="http://schemas.openxmlformats.org/officeDocument/2006/relationships/hyperlink" Target="http://tworog.pl/aktualnosci" TargetMode="External"/><Relationship Id="rId7" Type="http://schemas.openxmlformats.org/officeDocument/2006/relationships/hyperlink" Target="https://gminapopow.pl/" TargetMode="External"/><Relationship Id="rId12" Type="http://schemas.openxmlformats.org/officeDocument/2006/relationships/hyperlink" Target="http://kalety.pl/" TargetMode="External"/><Relationship Id="rId17" Type="http://schemas.openxmlformats.org/officeDocument/2006/relationships/hyperlink" Target="https://www.suszec.pl/" TargetMode="External"/><Relationship Id="rId25" Type="http://schemas.openxmlformats.org/officeDocument/2006/relationships/hyperlink" Target="http://www.wojkowice.pl/" TargetMode="External"/><Relationship Id="rId33" Type="http://schemas.openxmlformats.org/officeDocument/2006/relationships/hyperlink" Target="http://www.zory.pl/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kozy.pl/" TargetMode="External"/><Relationship Id="rId20" Type="http://schemas.openxmlformats.org/officeDocument/2006/relationships/hyperlink" Target="http://www.lipie.pl/" TargetMode="External"/><Relationship Id="rId29" Type="http://schemas.openxmlformats.org/officeDocument/2006/relationships/hyperlink" Target="https://wyry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zernichow.com.pl/" TargetMode="External"/><Relationship Id="rId11" Type="http://schemas.openxmlformats.org/officeDocument/2006/relationships/hyperlink" Target="https://www.pyskowice.pl/" TargetMode="External"/><Relationship Id="rId24" Type="http://schemas.openxmlformats.org/officeDocument/2006/relationships/hyperlink" Target="http://www.lodygowice.pl/" TargetMode="External"/><Relationship Id="rId32" Type="http://schemas.openxmlformats.org/officeDocument/2006/relationships/hyperlink" Target="https://www.pawonkow.pl/" TargetMode="External"/><Relationship Id="rId5" Type="http://schemas.openxmlformats.org/officeDocument/2006/relationships/hyperlink" Target="http://www.pietrowicewielkie.pl/pl/site/start.html" TargetMode="External"/><Relationship Id="rId15" Type="http://schemas.openxmlformats.org/officeDocument/2006/relationships/hyperlink" Target="http://www.skoczow.pl/page/" TargetMode="External"/><Relationship Id="rId23" Type="http://schemas.openxmlformats.org/officeDocument/2006/relationships/hyperlink" Target="https://gmina.wilamowice.pl/" TargetMode="External"/><Relationship Id="rId28" Type="http://schemas.openxmlformats.org/officeDocument/2006/relationships/hyperlink" Target="http://www.myslowice.pl/" TargetMode="External"/><Relationship Id="rId10" Type="http://schemas.openxmlformats.org/officeDocument/2006/relationships/hyperlink" Target="http://www.um.jaworzno.pl/" TargetMode="External"/><Relationship Id="rId19" Type="http://schemas.openxmlformats.org/officeDocument/2006/relationships/hyperlink" Target="http://www.szczekociny.pl/" TargetMode="External"/><Relationship Id="rId31" Type="http://schemas.openxmlformats.org/officeDocument/2006/relationships/hyperlink" Target="https://www.zawiercie.eu/kategorie/urzad_miejski" TargetMode="External"/><Relationship Id="rId4" Type="http://schemas.openxmlformats.org/officeDocument/2006/relationships/hyperlink" Target="https://www.bobrowniki.pl/" TargetMode="External"/><Relationship Id="rId9" Type="http://schemas.openxmlformats.org/officeDocument/2006/relationships/hyperlink" Target="http://gminaprzystajn.pl/" TargetMode="External"/><Relationship Id="rId14" Type="http://schemas.openxmlformats.org/officeDocument/2006/relationships/hyperlink" Target="http://www.gminakoszarawa.pl/" TargetMode="External"/><Relationship Id="rId22" Type="http://schemas.openxmlformats.org/officeDocument/2006/relationships/hyperlink" Target="https://www.laziska.pl/" TargetMode="External"/><Relationship Id="rId27" Type="http://schemas.openxmlformats.org/officeDocument/2006/relationships/hyperlink" Target="http://www.wreczyca-wielka.pl/" TargetMode="External"/><Relationship Id="rId30" Type="http://schemas.openxmlformats.org/officeDocument/2006/relationships/hyperlink" Target="https://www.ogrodzieniec.p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ortal.wfosigw.katowice.pl/" TargetMode="External"/><Relationship Id="rId5" Type="http://schemas.openxmlformats.org/officeDocument/2006/relationships/hyperlink" Target="mailto:czystepowietrze@wfosigw.katowice.pl" TargetMode="External"/><Relationship Id="rId4" Type="http://schemas.openxmlformats.org/officeDocument/2006/relationships/hyperlink" Target="http://www.wfosigw.katowice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11C96DC9-EEC6-4855-B794-8A09BC1615FA}"/>
              </a:ext>
            </a:extLst>
          </p:cNvPr>
          <p:cNvGrpSpPr/>
          <p:nvPr/>
        </p:nvGrpSpPr>
        <p:grpSpPr>
          <a:xfrm>
            <a:off x="4943872" y="5639346"/>
            <a:ext cx="6532080" cy="741982"/>
            <a:chOff x="5785443" y="5639346"/>
            <a:chExt cx="5757966" cy="654050"/>
          </a:xfrm>
        </p:grpSpPr>
        <p:pic>
          <p:nvPicPr>
            <p:cNvPr id="20" name="Obraz 7">
              <a:extLst>
                <a:ext uri="{FF2B5EF4-FFF2-40B4-BE49-F238E27FC236}">
                  <a16:creationId xmlns:a16="http://schemas.microsoft.com/office/drawing/2014/main" id="{D175ABC5-0129-4F2C-9A14-CEB7E37D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39" y="5667528"/>
              <a:ext cx="620713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Obraz 9">
              <a:extLst>
                <a:ext uri="{FF2B5EF4-FFF2-40B4-BE49-F238E27FC236}">
                  <a16:creationId xmlns:a16="http://schemas.microsoft.com/office/drawing/2014/main" id="{C9573372-B0EB-4EB4-B952-855652D14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98" y="5639346"/>
              <a:ext cx="1157288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Obraz 8">
              <a:extLst>
                <a:ext uri="{FF2B5EF4-FFF2-40B4-BE49-F238E27FC236}">
                  <a16:creationId xmlns:a16="http://schemas.microsoft.com/office/drawing/2014/main" id="{8A735BC3-02FE-4A31-A9E6-FCD183DF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43" y="5702846"/>
              <a:ext cx="12382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182DFF8B-6720-458C-9DF1-B7399EC1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4432" y="5661248"/>
              <a:ext cx="1558977" cy="610247"/>
            </a:xfrm>
            <a:prstGeom prst="rect">
              <a:avLst/>
            </a:prstGeom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643C0E59-2B4C-4ED8-A248-F3225FC124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4757" y="5626867"/>
            <a:ext cx="2283608" cy="79146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C50519-B50A-4DC3-9E44-B58A4789A5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564843"/>
            <a:ext cx="11520000" cy="115742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0"/>
            <a:ext cx="12192000" cy="4365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1" name="Picture 3" descr="D:\zX\!DANE\varia dla funduszu\2019 - materiały reklamowe\Czyste Powietrze materiały reklamowe\dach_bial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" y="44920"/>
            <a:ext cx="7017040" cy="51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42C3156-6BE5-4144-87E0-419E895749F0}"/>
              </a:ext>
            </a:extLst>
          </p:cNvPr>
          <p:cNvSpPr txBox="1"/>
          <p:nvPr/>
        </p:nvSpPr>
        <p:spPr>
          <a:xfrm>
            <a:off x="551384" y="2348880"/>
            <a:ext cx="11233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chemeClr val="bg1"/>
                </a:solidFill>
                <a:latin typeface="+mn-lt"/>
              </a:rPr>
              <a:t>Program priorytetowy </a:t>
            </a:r>
          </a:p>
          <a:p>
            <a:pPr algn="r"/>
            <a:r>
              <a:rPr lang="pl-PL" sz="4400" b="1" dirty="0">
                <a:solidFill>
                  <a:schemeClr val="bg1"/>
                </a:solidFill>
                <a:latin typeface="+mn-lt"/>
              </a:rPr>
              <a:t>„Czyste Powietrze”</a:t>
            </a:r>
          </a:p>
          <a:p>
            <a:pPr algn="r"/>
            <a:r>
              <a:rPr lang="pl-PL" sz="1600" b="1" dirty="0">
                <a:solidFill>
                  <a:schemeClr val="bg1"/>
                </a:solidFill>
                <a:latin typeface="+mn-lt"/>
              </a:rPr>
              <a:t>Projekt realizowany we współpracy </a:t>
            </a:r>
          </a:p>
          <a:p>
            <a:pPr algn="r"/>
            <a:r>
              <a:rPr lang="pl-PL" sz="1600" b="1" dirty="0">
                <a:solidFill>
                  <a:schemeClr val="bg1"/>
                </a:solidFill>
                <a:latin typeface="+mn-lt"/>
              </a:rPr>
              <a:t>Ministerstwa Środowiska i partnerów</a:t>
            </a:r>
          </a:p>
          <a:p>
            <a:pPr algn="r"/>
            <a:endParaRPr lang="pl-PL" i="1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8488" y="105208"/>
            <a:ext cx="1521845" cy="10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0" y="0"/>
            <a:ext cx="12141224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E09A52-A5DF-42CE-98A8-93ADCEFCD027}"/>
              </a:ext>
            </a:extLst>
          </p:cNvPr>
          <p:cNvSpPr/>
          <p:nvPr/>
        </p:nvSpPr>
        <p:spPr>
          <a:xfrm>
            <a:off x="0" y="1878794"/>
            <a:ext cx="12192000" cy="21262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8" y="2157099"/>
            <a:ext cx="84375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spcAft>
                <a:spcPts val="600"/>
              </a:spcAft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REALIZACJA PROGRAMU „CZYSTE POWIETRZE”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20C211-B127-4747-8CF4-EDB9764C0A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931745"/>
            <a:ext cx="6961179" cy="6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10163108" y="6381329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>
                <a:latin typeface="+mn-lt"/>
              </a:rPr>
              <a:pPr/>
              <a:t>3</a:t>
            </a:fld>
            <a:endParaRPr lang="pl-PL" dirty="0">
              <a:latin typeface="+mn-lt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54A7D67-478C-432B-A46E-5CFBA571A9C4}"/>
              </a:ext>
            </a:extLst>
          </p:cNvPr>
          <p:cNvSpPr/>
          <p:nvPr/>
        </p:nvSpPr>
        <p:spPr>
          <a:xfrm>
            <a:off x="7474943" y="6369373"/>
            <a:ext cx="2688233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3F4DA355-F975-4454-BEEC-8EC86D68BF97}"/>
              </a:ext>
            </a:extLst>
          </p:cNvPr>
          <p:cNvSpPr/>
          <p:nvPr/>
        </p:nvSpPr>
        <p:spPr>
          <a:xfrm>
            <a:off x="1679576" y="6356351"/>
            <a:ext cx="2688233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3257A95-E7C1-429F-AFB9-3EDE99932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7" y="6061833"/>
            <a:ext cx="6311847" cy="57087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85FF635-9033-4E24-A5B2-0625D26FB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423" y="1518391"/>
            <a:ext cx="4907705" cy="462116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B3797E6-BCCF-4A84-BF1E-FCE11DA99B56}"/>
              </a:ext>
            </a:extLst>
          </p:cNvPr>
          <p:cNvSpPr txBox="1"/>
          <p:nvPr/>
        </p:nvSpPr>
        <p:spPr>
          <a:xfrm>
            <a:off x="4657685" y="188803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4049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969A987-E456-4CF3-A98C-A18991A26167}"/>
              </a:ext>
            </a:extLst>
          </p:cNvPr>
          <p:cNvSpPr txBox="1"/>
          <p:nvPr/>
        </p:nvSpPr>
        <p:spPr>
          <a:xfrm>
            <a:off x="5807969" y="2334079"/>
            <a:ext cx="799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5035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1397682-8A3D-40FD-9868-4FB609704D9C}"/>
              </a:ext>
            </a:extLst>
          </p:cNvPr>
          <p:cNvSpPr txBox="1"/>
          <p:nvPr/>
        </p:nvSpPr>
        <p:spPr>
          <a:xfrm>
            <a:off x="3719736" y="241046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7154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609A65B-2683-46E0-8265-B261A8606649}"/>
              </a:ext>
            </a:extLst>
          </p:cNvPr>
          <p:cNvSpPr txBox="1"/>
          <p:nvPr/>
        </p:nvSpPr>
        <p:spPr>
          <a:xfrm>
            <a:off x="4908651" y="2890931"/>
            <a:ext cx="89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13137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9AAF9D2-CBF7-46D7-A35C-108C07CD0C07}"/>
              </a:ext>
            </a:extLst>
          </p:cNvPr>
          <p:cNvSpPr txBox="1"/>
          <p:nvPr/>
        </p:nvSpPr>
        <p:spPr>
          <a:xfrm>
            <a:off x="2428811" y="212093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3313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9F1BE9B-C06E-4CBF-899A-C24FB142CC1B}"/>
              </a:ext>
            </a:extLst>
          </p:cNvPr>
          <p:cNvSpPr txBox="1"/>
          <p:nvPr/>
        </p:nvSpPr>
        <p:spPr>
          <a:xfrm>
            <a:off x="2824855" y="304832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8915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A8371EC-7023-4F64-AB21-6E59DD6345AB}"/>
              </a:ext>
            </a:extLst>
          </p:cNvPr>
          <p:cNvSpPr txBox="1"/>
          <p:nvPr/>
        </p:nvSpPr>
        <p:spPr>
          <a:xfrm>
            <a:off x="2141249" y="32498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2456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0CF8911-D63A-425E-B390-00D48CC6E7AB}"/>
              </a:ext>
            </a:extLst>
          </p:cNvPr>
          <p:cNvSpPr txBox="1"/>
          <p:nvPr/>
        </p:nvSpPr>
        <p:spPr>
          <a:xfrm>
            <a:off x="2627647" y="406299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5478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4C80D60-8C29-4166-8F4A-FD54993E6146}"/>
              </a:ext>
            </a:extLst>
          </p:cNvPr>
          <p:cNvSpPr txBox="1"/>
          <p:nvPr/>
        </p:nvSpPr>
        <p:spPr>
          <a:xfrm>
            <a:off x="4146652" y="36525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7591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E0AC845-977A-4357-A661-9E5C74530106}"/>
              </a:ext>
            </a:extLst>
          </p:cNvPr>
          <p:cNvSpPr txBox="1"/>
          <p:nvPr/>
        </p:nvSpPr>
        <p:spPr>
          <a:xfrm>
            <a:off x="3431870" y="441264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2831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742C830-FE00-4A11-821C-9CD0C1466F11}"/>
              </a:ext>
            </a:extLst>
          </p:cNvPr>
          <p:cNvSpPr txBox="1"/>
          <p:nvPr/>
        </p:nvSpPr>
        <p:spPr>
          <a:xfrm>
            <a:off x="3833163" y="4971714"/>
            <a:ext cx="90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13989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4D86CD9A-A1B9-47C7-8C39-5CEB444CC9BA}"/>
              </a:ext>
            </a:extLst>
          </p:cNvPr>
          <p:cNvSpPr txBox="1"/>
          <p:nvPr/>
        </p:nvSpPr>
        <p:spPr>
          <a:xfrm>
            <a:off x="4657684" y="5491627"/>
            <a:ext cx="90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12533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3024CB4-EAD9-4DBD-8039-44773970B241}"/>
              </a:ext>
            </a:extLst>
          </p:cNvPr>
          <p:cNvSpPr txBox="1"/>
          <p:nvPr/>
        </p:nvSpPr>
        <p:spPr>
          <a:xfrm>
            <a:off x="4730721" y="442145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7007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0C958EB-D3C6-4AB8-B3B8-A32C6A1B8512}"/>
              </a:ext>
            </a:extLst>
          </p:cNvPr>
          <p:cNvSpPr txBox="1"/>
          <p:nvPr/>
        </p:nvSpPr>
        <p:spPr>
          <a:xfrm>
            <a:off x="5699955" y="382897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8129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F5DC1E1-1BBA-4ADC-85C4-F7EEC2E10103}"/>
              </a:ext>
            </a:extLst>
          </p:cNvPr>
          <p:cNvSpPr txBox="1"/>
          <p:nvPr/>
        </p:nvSpPr>
        <p:spPr>
          <a:xfrm>
            <a:off x="5476666" y="490602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6734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DE10110B-13A0-4ED8-8C29-C6944F8BE3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628" y="2453101"/>
            <a:ext cx="2870930" cy="2315305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504F5F0-A18C-43CE-82ED-7E81D6CA5416}"/>
              </a:ext>
            </a:extLst>
          </p:cNvPr>
          <p:cNvSpPr txBox="1"/>
          <p:nvPr/>
        </p:nvSpPr>
        <p:spPr>
          <a:xfrm>
            <a:off x="8180180" y="3131687"/>
            <a:ext cx="20838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Złożone wnioski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   115 973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1B57CCC-3683-40AB-AEA3-E44453766403}"/>
              </a:ext>
            </a:extLst>
          </p:cNvPr>
          <p:cNvSpPr txBox="1"/>
          <p:nvPr/>
        </p:nvSpPr>
        <p:spPr>
          <a:xfrm>
            <a:off x="82360" y="5758046"/>
            <a:ext cx="2273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Stan na dzień 31.01.2020r.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762B8D4E-BF1E-402E-8964-3E13327E149A}"/>
              </a:ext>
            </a:extLst>
          </p:cNvPr>
          <p:cNvSpPr/>
          <p:nvPr/>
        </p:nvSpPr>
        <p:spPr>
          <a:xfrm>
            <a:off x="-15569" y="0"/>
            <a:ext cx="12207569" cy="11792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D39B259-E50E-4429-8EC3-FF9EEABEBE95}"/>
              </a:ext>
            </a:extLst>
          </p:cNvPr>
          <p:cNvSpPr txBox="1"/>
          <p:nvPr/>
        </p:nvSpPr>
        <p:spPr>
          <a:xfrm>
            <a:off x="402006" y="285962"/>
            <a:ext cx="663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LICZBA ZŁOŻONYCH WNIOSKÓW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B28C95-8DF7-4F77-BEBF-9C7B16F43146}"/>
              </a:ext>
            </a:extLst>
          </p:cNvPr>
          <p:cNvSpPr txBox="1"/>
          <p:nvPr/>
        </p:nvSpPr>
        <p:spPr>
          <a:xfrm>
            <a:off x="3341856" y="161041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7622</a:t>
            </a:r>
          </a:p>
        </p:txBody>
      </p:sp>
    </p:spTree>
    <p:extLst>
      <p:ext uri="{BB962C8B-B14F-4D97-AF65-F5344CB8AC3E}">
        <p14:creationId xmlns:p14="http://schemas.microsoft.com/office/powerpoint/2010/main" val="223736720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4460416" y="3374809"/>
            <a:ext cx="3168352" cy="89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8" y="1787767"/>
            <a:ext cx="8437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spcAft>
                <a:spcPts val="600"/>
              </a:spcAft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ZAANGAŻOWANIE GMIN                   W REALIZACJĘ PROGRAMU CZYSTE POWIETRZE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20C211-B127-4747-8CF4-EDB9764C0A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931745"/>
            <a:ext cx="6961179" cy="69939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2E45699-5C6D-42C8-BF2D-C4789C2E9F18}"/>
              </a:ext>
            </a:extLst>
          </p:cNvPr>
          <p:cNvSpPr/>
          <p:nvPr/>
        </p:nvSpPr>
        <p:spPr>
          <a:xfrm>
            <a:off x="-15569" y="0"/>
            <a:ext cx="12207569" cy="11792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6CD389A-57B7-4962-9D93-97B6E73B7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446799"/>
              </p:ext>
            </p:extLst>
          </p:nvPr>
        </p:nvGraphicFramePr>
        <p:xfrm>
          <a:off x="1773854" y="1271217"/>
          <a:ext cx="7632848" cy="42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9D235B18-D64A-4D52-B815-144FA8C3F414}"/>
              </a:ext>
            </a:extLst>
          </p:cNvPr>
          <p:cNvSpPr txBox="1"/>
          <p:nvPr/>
        </p:nvSpPr>
        <p:spPr>
          <a:xfrm>
            <a:off x="2783632" y="468160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BUDYNKI ISTNIEJĄCE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C7234C-5924-4522-81A3-5B3EF7683FC8}"/>
              </a:ext>
            </a:extLst>
          </p:cNvPr>
          <p:cNvSpPr txBox="1"/>
          <p:nvPr/>
        </p:nvSpPr>
        <p:spPr>
          <a:xfrm>
            <a:off x="152659" y="247787"/>
            <a:ext cx="1145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LICZBA ZŁOŻONYCH WNIOSKÓW w woj. śląskim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5639F7-8145-486D-B814-6A8B5209643A}"/>
              </a:ext>
            </a:extLst>
          </p:cNvPr>
          <p:cNvSpPr txBox="1"/>
          <p:nvPr/>
        </p:nvSpPr>
        <p:spPr>
          <a:xfrm>
            <a:off x="-15569" y="5612056"/>
            <a:ext cx="2273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Stan na dzień 31.01.2020r.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2603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25388" y="33519"/>
            <a:ext cx="12141224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20C211-B127-4747-8CF4-EDB9764C0A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931745"/>
            <a:ext cx="6961179" cy="69939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2E45699-5C6D-42C8-BF2D-C4789C2E9F18}"/>
              </a:ext>
            </a:extLst>
          </p:cNvPr>
          <p:cNvSpPr/>
          <p:nvPr/>
        </p:nvSpPr>
        <p:spPr>
          <a:xfrm>
            <a:off x="-15569" y="0"/>
            <a:ext cx="12207569" cy="11792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D2B4AF5-B60C-4F40-8C60-A72DBB39A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891686"/>
              </p:ext>
            </p:extLst>
          </p:nvPr>
        </p:nvGraphicFramePr>
        <p:xfrm>
          <a:off x="119336" y="1556792"/>
          <a:ext cx="5616624" cy="391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CB3AF70-9489-4748-B579-1B9901E796DB}"/>
              </a:ext>
            </a:extLst>
          </p:cNvPr>
          <p:cNvSpPr txBox="1"/>
          <p:nvPr/>
        </p:nvSpPr>
        <p:spPr>
          <a:xfrm>
            <a:off x="3743941" y="4725144"/>
            <a:ext cx="18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+mn-lt"/>
              </a:rPr>
              <a:t>Źródło ciepła, termomodernizacja i OZE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92B3338-FDD3-45FF-B7B9-1415E44D8AB9}"/>
              </a:ext>
            </a:extLst>
          </p:cNvPr>
          <p:cNvSpPr txBox="1"/>
          <p:nvPr/>
        </p:nvSpPr>
        <p:spPr>
          <a:xfrm>
            <a:off x="278095" y="216614"/>
            <a:ext cx="1176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LICZBA ZŁOŻONYCH WNIOSKÓW w woj. śląskim – budynki istniejące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4F2ECBE-41FC-473D-8698-D773EE28D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41429"/>
              </p:ext>
            </p:extLst>
          </p:nvPr>
        </p:nvGraphicFramePr>
        <p:xfrm>
          <a:off x="6210053" y="1556791"/>
          <a:ext cx="5832648" cy="391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31FAD2-98AC-48F7-AE77-29C819447A86}"/>
              </a:ext>
            </a:extLst>
          </p:cNvPr>
          <p:cNvSpPr txBox="1"/>
          <p:nvPr/>
        </p:nvSpPr>
        <p:spPr>
          <a:xfrm>
            <a:off x="-96688" y="5515202"/>
            <a:ext cx="2273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Stan na dzień 31.01.2020r.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0195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0" y="0"/>
            <a:ext cx="12141224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8" y="1787767"/>
            <a:ext cx="8437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spcAft>
                <a:spcPts val="600"/>
              </a:spcAft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ZAANGAŻOWANIE GMIN                   W REALIZACJĘ PROGRAMU CZYSTE POWIETRZE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20C211-B127-4747-8CF4-EDB9764C0A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931745"/>
            <a:ext cx="6961179" cy="69939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2E45699-5C6D-42C8-BF2D-C4789C2E9F18}"/>
              </a:ext>
            </a:extLst>
          </p:cNvPr>
          <p:cNvSpPr/>
          <p:nvPr/>
        </p:nvSpPr>
        <p:spPr>
          <a:xfrm>
            <a:off x="-15569" y="0"/>
            <a:ext cx="12207569" cy="11792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D78E923-9F93-40EF-9DDC-DDD195B18E09}"/>
              </a:ext>
            </a:extLst>
          </p:cNvPr>
          <p:cNvSpPr txBox="1"/>
          <p:nvPr/>
        </p:nvSpPr>
        <p:spPr>
          <a:xfrm>
            <a:off x="134507" y="37708"/>
            <a:ext cx="11907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LICZBA ZŁOŻONYCH WNIOSKÓW w woj. śląskim – budynki nowo budowane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23D81A4-0B3F-4AAC-9316-EF8799E57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539662"/>
              </p:ext>
            </p:extLst>
          </p:nvPr>
        </p:nvGraphicFramePr>
        <p:xfrm>
          <a:off x="2252641" y="1284616"/>
          <a:ext cx="7272808" cy="429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D090CC7-9578-4198-8E3C-CD04F007C66C}"/>
              </a:ext>
            </a:extLst>
          </p:cNvPr>
          <p:cNvSpPr txBox="1"/>
          <p:nvPr/>
        </p:nvSpPr>
        <p:spPr>
          <a:xfrm>
            <a:off x="5420993" y="498082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+mn-lt"/>
              </a:rPr>
              <a:t>Tylko OZE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0EF7AE6-D90D-45C7-9B33-EC60B422F55C}"/>
              </a:ext>
            </a:extLst>
          </p:cNvPr>
          <p:cNvSpPr txBox="1"/>
          <p:nvPr/>
        </p:nvSpPr>
        <p:spPr>
          <a:xfrm>
            <a:off x="6706283" y="4980822"/>
            <a:ext cx="262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+mn-lt"/>
              </a:rPr>
              <a:t>Jednocześnie źródło ciepła i OZE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2AFC898-CEB9-429B-A1A6-B0DF417A1647}"/>
              </a:ext>
            </a:extLst>
          </p:cNvPr>
          <p:cNvSpPr txBox="1"/>
          <p:nvPr/>
        </p:nvSpPr>
        <p:spPr>
          <a:xfrm>
            <a:off x="-15569" y="5597150"/>
            <a:ext cx="2273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Stan na dzień 31.01.2020r.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546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0" y="0"/>
            <a:ext cx="12141224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20C211-B127-4747-8CF4-EDB9764C0A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931745"/>
            <a:ext cx="6961179" cy="69939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2E45699-5C6D-42C8-BF2D-C4789C2E9F18}"/>
              </a:ext>
            </a:extLst>
          </p:cNvPr>
          <p:cNvSpPr/>
          <p:nvPr/>
        </p:nvSpPr>
        <p:spPr>
          <a:xfrm>
            <a:off x="-15569" y="0"/>
            <a:ext cx="12207569" cy="11792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60FC65B-7BB1-44DF-9BE2-33B99B006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77467"/>
              </p:ext>
            </p:extLst>
          </p:nvPr>
        </p:nvGraphicFramePr>
        <p:xfrm>
          <a:off x="116244" y="2204864"/>
          <a:ext cx="5958062" cy="353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E07E81DB-8774-405C-BC71-D31F056EDB11}"/>
              </a:ext>
            </a:extLst>
          </p:cNvPr>
          <p:cNvSpPr txBox="1"/>
          <p:nvPr/>
        </p:nvSpPr>
        <p:spPr>
          <a:xfrm>
            <a:off x="1406143" y="487726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n-lt"/>
              </a:rPr>
              <a:t>Dotacja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957C311-8040-4943-AAFE-DCFD68DF8C90}"/>
              </a:ext>
            </a:extLst>
          </p:cNvPr>
          <p:cNvSpPr txBox="1"/>
          <p:nvPr/>
        </p:nvSpPr>
        <p:spPr>
          <a:xfrm>
            <a:off x="3776162" y="486040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n-lt"/>
              </a:rPr>
              <a:t>Pożyczka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A50141B-C0A3-4EDB-8B74-AC1AAF6B29A3}"/>
              </a:ext>
            </a:extLst>
          </p:cNvPr>
          <p:cNvSpPr txBox="1"/>
          <p:nvPr/>
        </p:nvSpPr>
        <p:spPr>
          <a:xfrm>
            <a:off x="241245" y="205611"/>
            <a:ext cx="438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n-lt"/>
              </a:rPr>
              <a:t>ZAWARTE UMOWY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4466A83-41FE-4B80-A404-FD04FE9DC259}"/>
              </a:ext>
            </a:extLst>
          </p:cNvPr>
          <p:cNvSpPr txBox="1"/>
          <p:nvPr/>
        </p:nvSpPr>
        <p:spPr>
          <a:xfrm>
            <a:off x="2495600" y="120433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+mn-lt"/>
              </a:rPr>
              <a:t>LICZBA ZAWARTYCH UMÓW - 5875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E658F1FA-B48F-4909-A7D5-AB9DA6DFC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978992"/>
              </p:ext>
            </p:extLst>
          </p:nvPr>
        </p:nvGraphicFramePr>
        <p:xfrm>
          <a:off x="6384032" y="2204864"/>
          <a:ext cx="5663652" cy="353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1415A7C-3927-445E-B252-E1BB704AA585}"/>
              </a:ext>
            </a:extLst>
          </p:cNvPr>
          <p:cNvSpPr txBox="1"/>
          <p:nvPr/>
        </p:nvSpPr>
        <p:spPr>
          <a:xfrm>
            <a:off x="-96688" y="5688632"/>
            <a:ext cx="2273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Stan na dzień 31.01.2020r.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286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0" y="-17718"/>
            <a:ext cx="12044536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E09A52-A5DF-42CE-98A8-93ADCEFCD027}"/>
              </a:ext>
            </a:extLst>
          </p:cNvPr>
          <p:cNvSpPr/>
          <p:nvPr/>
        </p:nvSpPr>
        <p:spPr>
          <a:xfrm>
            <a:off x="0" y="-17718"/>
            <a:ext cx="12192000" cy="9984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6" y="116632"/>
            <a:ext cx="635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spcAft>
                <a:spcPts val="600"/>
              </a:spcAft>
            </a:pPr>
            <a:r>
              <a:rPr lang="pl-PL" altLang="pl-PL" sz="3200" b="1" dirty="0">
                <a:solidFill>
                  <a:schemeClr val="bg1"/>
                </a:solidFill>
                <a:latin typeface="+mn-lt"/>
              </a:rPr>
              <a:t>Podpisane porozumienia z gminami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20C211-B127-4747-8CF4-EDB9764C0A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931745"/>
            <a:ext cx="6961179" cy="699397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9E45B91-4628-4E3C-92DF-169AC29CE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90815"/>
              </p:ext>
            </p:extLst>
          </p:nvPr>
        </p:nvGraphicFramePr>
        <p:xfrm>
          <a:off x="490623" y="998446"/>
          <a:ext cx="4320481" cy="4592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892">
                  <a:extLst>
                    <a:ext uri="{9D8B030D-6E8A-4147-A177-3AD203B41FA5}">
                      <a16:colId xmlns:a16="http://schemas.microsoft.com/office/drawing/2014/main" val="656896996"/>
                    </a:ext>
                  </a:extLst>
                </a:gridCol>
                <a:gridCol w="1492214">
                  <a:extLst>
                    <a:ext uri="{9D8B030D-6E8A-4147-A177-3AD203B41FA5}">
                      <a16:colId xmlns:a16="http://schemas.microsoft.com/office/drawing/2014/main" val="3696563279"/>
                    </a:ext>
                  </a:extLst>
                </a:gridCol>
                <a:gridCol w="2290375">
                  <a:extLst>
                    <a:ext uri="{9D8B030D-6E8A-4147-A177-3AD203B41FA5}">
                      <a16:colId xmlns:a16="http://schemas.microsoft.com/office/drawing/2014/main" val="4032421125"/>
                    </a:ext>
                  </a:extLst>
                </a:gridCol>
              </a:tblGrid>
              <a:tr h="4595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Lp.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DB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WFOŚiGW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DBE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[szt.] </a:t>
                      </a:r>
                    </a:p>
                  </a:txBody>
                  <a:tcPr marL="0" marR="0" marT="0" marB="0" anchor="ctr">
                    <a:solidFill>
                      <a:srgbClr val="7DB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9537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Białystok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821144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Gdańsk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5545490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DB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Katowice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DB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30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DB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35367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Kielce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734478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Kraków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594452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Lublin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62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5902343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Łódź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638013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Olsztyn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5419557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Opole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2494193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Poznań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94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560597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Rzeszów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330667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Szczecin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7987246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Toruń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439264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Warszawa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187650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Wrocław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999490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Zielona Góra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4973060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Razem  </a:t>
                      </a:r>
                      <a:endParaRPr lang="pl-PL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646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022083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73F13F0-0169-4470-96CE-782BBCBE4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41650"/>
              </p:ext>
            </p:extLst>
          </p:nvPr>
        </p:nvGraphicFramePr>
        <p:xfrm>
          <a:off x="5447928" y="1005536"/>
          <a:ext cx="5112567" cy="4325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739">
                  <a:extLst>
                    <a:ext uri="{9D8B030D-6E8A-4147-A177-3AD203B41FA5}">
                      <a16:colId xmlns:a16="http://schemas.microsoft.com/office/drawing/2014/main" val="656896996"/>
                    </a:ext>
                  </a:extLst>
                </a:gridCol>
                <a:gridCol w="2405914">
                  <a:extLst>
                    <a:ext uri="{9D8B030D-6E8A-4147-A177-3AD203B41FA5}">
                      <a16:colId xmlns:a16="http://schemas.microsoft.com/office/drawing/2014/main" val="3696563279"/>
                    </a:ext>
                  </a:extLst>
                </a:gridCol>
                <a:gridCol w="300739">
                  <a:extLst>
                    <a:ext uri="{9D8B030D-6E8A-4147-A177-3AD203B41FA5}">
                      <a16:colId xmlns:a16="http://schemas.microsoft.com/office/drawing/2014/main" val="4032421125"/>
                    </a:ext>
                  </a:extLst>
                </a:gridCol>
                <a:gridCol w="2105175">
                  <a:extLst>
                    <a:ext uri="{9D8B030D-6E8A-4147-A177-3AD203B41FA5}">
                      <a16:colId xmlns:a16="http://schemas.microsoft.com/office/drawing/2014/main" val="3441035173"/>
                    </a:ext>
                  </a:extLst>
                </a:gridCol>
              </a:tblGrid>
              <a:tr h="6802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Lp.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DBE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Gminy woj. śląskiego, które przyjmują wnioski 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DBE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789537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Urząd Gminy Bobrowniki"/>
                        </a:rPr>
                        <a:t>Urząd Gminy Bobrowniki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Urząd Gminy Pietrowice Wielkie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821144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Urząd Gminy Czernichów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Urząd Gminy Popów"/>
                        </a:rPr>
                        <a:t>Urząd Gminy Popów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5545490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Urząd Gminy Gaszowice"/>
                        </a:rPr>
                        <a:t>Urząd Gminy Gaszowice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Urząd Gminy Przystajń"/>
                        </a:rPr>
                        <a:t>Urząd Gminy Przystajń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9335367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Urząd Miasta Jaworzno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Urząd Gminy Pyskowice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734478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 tooltip="Urząd Miasta Kalety"/>
                        </a:rPr>
                        <a:t>Urząd Miasta Kalety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 tooltip="Urząd Miasta Racibórz"/>
                        </a:rPr>
                        <a:t>Urząd Miasta Racibórz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594452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 tooltip="Urząd Gminy Koszarawa"/>
                        </a:rPr>
                        <a:t>Urząd Gminy Koszarawa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 tooltip="Urząd Miasta Skoczów"/>
                        </a:rPr>
                        <a:t>Urząd Miasta Skoczów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5902343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 tooltip="Urząd Gminy Kozy"/>
                        </a:rPr>
                        <a:t>Urząd Gminy Kozy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 tooltip="Urząd Gminy Suszec"/>
                        </a:rPr>
                        <a:t>Urząd Gminy Suszec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638013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 tooltip="Urząd Miasta Kuźnia Raciborska"/>
                        </a:rPr>
                        <a:t>Urząd Miasta Kuźnia Raciborska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 tooltip="Urząd Miasta i Gminy Szczekociny"/>
                        </a:rPr>
                        <a:t>Urząd Miasta i Gminy Szczekociny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5419557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 tooltip="Urząd Gminy Lipie"/>
                        </a:rPr>
                        <a:t>Urząd Gminy Lipie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 tooltip="Urząd Gminy Tworóg"/>
                        </a:rPr>
                        <a:t>Urząd Gminy Tworóg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2494193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 tooltip="Urząd Miasta Łaziska Górne"/>
                        </a:rPr>
                        <a:t>Urząd Miasta Łaziska Górne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 tooltip="Urząd Miasta Wilamowice"/>
                        </a:rPr>
                        <a:t>Urząd Miasta Wilamowice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560597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11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 tooltip="Urząd Gminy Łodygowice"/>
                        </a:rPr>
                        <a:t>Urząd Gminy Łodygowice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Urząd Miasta Wojkowice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330667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 tooltip="Urząd Gminy Miedźno"/>
                        </a:rPr>
                        <a:t>Urząd Gminy Miedźno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 tooltip="Urząd Gminy Wręczyca Wielka"/>
                        </a:rPr>
                        <a:t>Urząd Gminy Wręczyca Wielka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7987246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8" tooltip="Urząd Miasta Mysłowice"/>
                        </a:rPr>
                        <a:t>Urząd Miasta Mysłowice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9"/>
                        </a:rPr>
                        <a:t>Urząd Gminy Wyry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439264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0" tooltip="Urząd Miasta i Gminy Ogrodzieniec"/>
                        </a:rPr>
                        <a:t>Urząd Miasta i Gminy Ogrodzieniec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1" tooltip="Urząd Miasta Zawiercie"/>
                        </a:rPr>
                        <a:t>Urząd Miasta Zawiercie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1876509"/>
                  </a:ext>
                </a:extLst>
              </a:tr>
              <a:tr h="2430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2"/>
                        </a:rPr>
                        <a:t>Urząd Gminy Pawonków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/>
                        </a:rPr>
                        <a:t>Urząd Miasta Żory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999490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558093ED-BDEE-4E6D-87B0-552DF7924926}"/>
              </a:ext>
            </a:extLst>
          </p:cNvPr>
          <p:cNvSpPr txBox="1"/>
          <p:nvPr/>
        </p:nvSpPr>
        <p:spPr>
          <a:xfrm>
            <a:off x="-96688" y="5688632"/>
            <a:ext cx="2273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Stan na dzień 31.01.2020r.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3072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038044E-10AF-4F4F-B599-ACBC12F07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408" y="1257397"/>
            <a:ext cx="4907299" cy="4619875"/>
          </a:xfrm>
          <a:prstGeom prst="rect">
            <a:avLst/>
          </a:prstGeom>
        </p:spPr>
      </p:pic>
      <p:sp>
        <p:nvSpPr>
          <p:cNvPr id="9" name="Prostokąt 6">
            <a:extLst>
              <a:ext uri="{FF2B5EF4-FFF2-40B4-BE49-F238E27FC236}">
                <a16:creationId xmlns:a16="http://schemas.microsoft.com/office/drawing/2014/main" id="{D5B393E0-082A-4DB0-9ED7-DDD38E33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592008"/>
            <a:ext cx="1911120" cy="2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Źródło: </a:t>
            </a:r>
            <a:r>
              <a:rPr kumimoji="0" lang="pl-PL" alt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www.17funduszy.pl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FDA7BB-7E03-4A21-B36F-27AC27E244CE}"/>
              </a:ext>
            </a:extLst>
          </p:cNvPr>
          <p:cNvSpPr txBox="1"/>
          <p:nvPr/>
        </p:nvSpPr>
        <p:spPr>
          <a:xfrm>
            <a:off x="6358413" y="1247537"/>
            <a:ext cx="619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Wojewódzki Fundusz Ochrony Środowiska</a:t>
            </a:r>
            <a:br>
              <a:rPr kumimoji="0" lang="pl-PL" alt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alt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Gospodarki Wodnej w Katowicach: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4A6697-21EA-49A3-9B0E-5587A9162E61}"/>
              </a:ext>
            </a:extLst>
          </p:cNvPr>
          <p:cNvSpPr txBox="1"/>
          <p:nvPr/>
        </p:nvSpPr>
        <p:spPr>
          <a:xfrm>
            <a:off x="6422715" y="1962341"/>
            <a:ext cx="129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Adres: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804084-D3D4-41A3-9312-56BE8BE9D6D5}"/>
              </a:ext>
            </a:extLst>
          </p:cNvPr>
          <p:cNvSpPr txBox="1"/>
          <p:nvPr/>
        </p:nvSpPr>
        <p:spPr>
          <a:xfrm>
            <a:off x="7234747" y="1962341"/>
            <a:ext cx="48361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ul. Wita Stwosza 2,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40-035 Katowice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www.wfosigw.katowice.pl</a:t>
            </a: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infolinia: (32) 60-32-252,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czystepowietrze@wfosigw.katowice.pl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3F3EE5D6-2EC4-4009-8F1D-E927ECE1EAF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Skontaktuj się z nami!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23C8CC5-598F-4134-9542-544D6F758ADA}"/>
              </a:ext>
            </a:extLst>
          </p:cNvPr>
          <p:cNvSpPr/>
          <p:nvPr/>
        </p:nvSpPr>
        <p:spPr>
          <a:xfrm>
            <a:off x="7255148" y="4288827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https://portal.wfosigw.katowice.pl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44A6697-21EA-49A3-9B0E-5587A9162E61}"/>
              </a:ext>
            </a:extLst>
          </p:cNvPr>
          <p:cNvSpPr txBox="1"/>
          <p:nvPr/>
        </p:nvSpPr>
        <p:spPr>
          <a:xfrm>
            <a:off x="6358413" y="4756301"/>
            <a:ext cx="124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Oddziały: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009" y="3649021"/>
            <a:ext cx="3469219" cy="688573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8698161" y="5934466"/>
            <a:ext cx="33727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80101" y="4756301"/>
            <a:ext cx="44907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Bielsko – Biała,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ul. Legionów 57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(budynek Regionalnego Funduszu Ekorozwoju)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Częstochowa,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ul. Jana III Sobieskiego 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(budynek Śląskiego Urzędu Wojewódzkiego,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wejście od ul. J. Korczaka)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11914</TotalTime>
  <Words>844</Words>
  <Application>Microsoft Office PowerPoint</Application>
  <PresentationFormat>Panoramiczny</PresentationFormat>
  <Paragraphs>238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Projekt niestandardowy</vt:lpstr>
      <vt:lpstr>1_Projekt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mico</dc:creator>
  <cp:lastModifiedBy>Wioletta Jończyk</cp:lastModifiedBy>
  <cp:revision>1043</cp:revision>
  <cp:lastPrinted>2018-06-28T14:03:52Z</cp:lastPrinted>
  <dcterms:created xsi:type="dcterms:W3CDTF">2010-11-23T15:28:50Z</dcterms:created>
  <dcterms:modified xsi:type="dcterms:W3CDTF">2020-02-04T13:58:15Z</dcterms:modified>
</cp:coreProperties>
</file>