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9" r:id="rId2"/>
    <p:sldId id="293" r:id="rId3"/>
    <p:sldId id="306" r:id="rId4"/>
    <p:sldId id="307" r:id="rId5"/>
    <p:sldId id="331" r:id="rId6"/>
    <p:sldId id="332" r:id="rId7"/>
    <p:sldId id="333" r:id="rId8"/>
    <p:sldId id="324" r:id="rId9"/>
    <p:sldId id="328" r:id="rId10"/>
    <p:sldId id="316" r:id="rId11"/>
    <p:sldId id="336" r:id="rId12"/>
    <p:sldId id="334" r:id="rId13"/>
    <p:sldId id="308" r:id="rId14"/>
    <p:sldId id="335" r:id="rId15"/>
    <p:sldId id="327" r:id="rId16"/>
    <p:sldId id="311" r:id="rId17"/>
    <p:sldId id="294" r:id="rId18"/>
    <p:sldId id="300" r:id="rId19"/>
    <p:sldId id="302" r:id="rId20"/>
    <p:sldId id="303" r:id="rId21"/>
    <p:sldId id="317" r:id="rId22"/>
    <p:sldId id="304" r:id="rId23"/>
    <p:sldId id="337" r:id="rId24"/>
    <p:sldId id="338" r:id="rId25"/>
    <p:sldId id="339" r:id="rId26"/>
    <p:sldId id="340" r:id="rId27"/>
    <p:sldId id="341" r:id="rId28"/>
    <p:sldId id="342" r:id="rId29"/>
    <p:sldId id="323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6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489C7-7086-42FE-9E68-666030D4E333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E58F6-51A8-487F-B65F-F7F16B6EB1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35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2520000"/>
            <a:ext cx="7560000" cy="1800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52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Tytuł prezentacji            - do 52 pkt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99" y="5934864"/>
            <a:ext cx="7560000" cy="442639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dodatkowe informacje/autor/ do 24 pkt</a:t>
            </a:r>
            <a:endParaRPr lang="pl-PL" dirty="0"/>
          </a:p>
        </p:txBody>
      </p:sp>
      <p:sp>
        <p:nvSpPr>
          <p:cNvPr id="9" name="Symbol zastępczy daty 5"/>
          <p:cNvSpPr txBox="1">
            <a:spLocks/>
          </p:cNvSpPr>
          <p:nvPr userDrawn="1"/>
        </p:nvSpPr>
        <p:spPr>
          <a:xfrm>
            <a:off x="6493624" y="398190"/>
            <a:ext cx="2057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8F1CD8-5837-4585-B2F3-8BD23ED19B2E}" type="datetimeFigureOut">
              <a:rPr lang="pl-PL" sz="1050" baseline="0" smtClean="0">
                <a:solidFill>
                  <a:srgbClr val="0067B2"/>
                </a:solidFill>
                <a:latin typeface="Arial" panose="020B0604020202020204" pitchFamily="34" charset="0"/>
              </a:rPr>
              <a:pPr algn="r"/>
              <a:t>09.01.2020</a:t>
            </a:fld>
            <a:endParaRPr lang="pl-PL" sz="1050" baseline="0" dirty="0">
              <a:solidFill>
                <a:srgbClr val="0067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2520000"/>
            <a:ext cx="7399338" cy="236849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5200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Tytuł rozdziału - do 52pkt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1" y="448262"/>
            <a:ext cx="2385400" cy="42536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0067B2"/>
                </a:solidFill>
              </a:defRPr>
            </a:lvl1pPr>
          </a:lstStyle>
          <a:p>
            <a:pPr lvl="0"/>
            <a:r>
              <a:rPr lang="pl-PL" dirty="0" smtClean="0"/>
              <a:t>Miejsce na dodatkowy opis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385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wzór 1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846274"/>
            <a:ext cx="7399338" cy="45952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0" i="0" baseline="0">
                <a:solidFill>
                  <a:srgbClr val="0067B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Treść: do 24 pkt./interlinia 30pkt.</a:t>
            </a:r>
          </a:p>
        </p:txBody>
      </p:sp>
      <p:sp>
        <p:nvSpPr>
          <p:cNvPr id="3" name="Symbol zastępczy tekstu 3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1" y="448262"/>
            <a:ext cx="2385400" cy="42536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0067B2"/>
                </a:solidFill>
              </a:defRPr>
            </a:lvl1pPr>
          </a:lstStyle>
          <a:p>
            <a:pPr lvl="0"/>
            <a:r>
              <a:rPr lang="pl-PL" dirty="0" smtClean="0"/>
              <a:t>Miejsce na dodatkowy opis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78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wzór 2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846274"/>
            <a:ext cx="7399338" cy="45952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0" i="0" baseline="0">
                <a:solidFill>
                  <a:srgbClr val="0067B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Treść: do 24 pkt./interlinia 30pkt.</a:t>
            </a:r>
          </a:p>
        </p:txBody>
      </p:sp>
      <p:sp>
        <p:nvSpPr>
          <p:cNvPr id="3" name="Symbol zastępczy tekstu 3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1" y="448262"/>
            <a:ext cx="2385400" cy="42536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0067B2"/>
                </a:solidFill>
              </a:defRPr>
            </a:lvl1pPr>
          </a:lstStyle>
          <a:p>
            <a:pPr lvl="0"/>
            <a:r>
              <a:rPr lang="pl-PL" dirty="0" smtClean="0"/>
              <a:t>Miejsce na dodatkowy opis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378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wzór 3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846274"/>
            <a:ext cx="7399338" cy="45952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Treść: do 24 pkt./interlinia 30pkt.</a:t>
            </a:r>
          </a:p>
        </p:txBody>
      </p:sp>
      <p:sp>
        <p:nvSpPr>
          <p:cNvPr id="7" name="Symbol zastępczy tekstu 3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1" y="448262"/>
            <a:ext cx="2385400" cy="42536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0067B2"/>
                </a:solidFill>
              </a:defRPr>
            </a:lvl1pPr>
          </a:lstStyle>
          <a:p>
            <a:pPr lvl="0"/>
            <a:r>
              <a:rPr lang="pl-PL" dirty="0" smtClean="0"/>
              <a:t>Miejsce na dodatkowy opis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028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2520000"/>
            <a:ext cx="7560000" cy="1800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5200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Dziękuję za uwagę         – do 52pkt</a:t>
            </a:r>
          </a:p>
        </p:txBody>
      </p:sp>
      <p:sp>
        <p:nvSpPr>
          <p:cNvPr id="3" name="Symbol zastępczy tekstu 3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99" y="5934864"/>
            <a:ext cx="7560000" cy="442639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dodatkowe informacje/autor/ do 24 pkt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9113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03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1CD8-5837-4585-B2F3-8BD23ED19B2E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F40F9-D8EF-48AE-8C5D-F34F6391C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70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08919" y="1569308"/>
            <a:ext cx="8575589" cy="4872262"/>
          </a:xfrm>
        </p:spPr>
        <p:txBody>
          <a:bodyPr>
            <a:normAutofit fontScale="70000" lnSpcReduction="20000"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Rejestr podmiotów wprowadzających produkty, produkty w opakowaniach i gospodarujących odpadami.</a:t>
            </a:r>
          </a:p>
          <a:p>
            <a:endParaRPr lang="pl-PL" dirty="0"/>
          </a:p>
          <a:p>
            <a:pPr algn="ctr"/>
            <a:endParaRPr lang="pl-PL" sz="4000" dirty="0" smtClean="0"/>
          </a:p>
          <a:p>
            <a:pPr algn="ctr"/>
            <a:r>
              <a:rPr lang="pl-PL" sz="4000" dirty="0" smtClean="0"/>
              <a:t>www.bdo.mos.gov.pl</a:t>
            </a:r>
          </a:p>
          <a:p>
            <a:pPr algn="ctr"/>
            <a:endParaRPr lang="pl-PL" sz="4000" dirty="0" smtClean="0"/>
          </a:p>
          <a:p>
            <a:pPr algn="ctr"/>
            <a:r>
              <a:rPr lang="pl-PL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www.</a:t>
            </a:r>
            <a:r>
              <a:rPr lang="pl-PL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rejestr-bdo.mos.gov.pl- strona do logowania</a:t>
            </a:r>
            <a:endParaRPr lang="pl-PL" sz="4000" dirty="0" smtClean="0"/>
          </a:p>
          <a:p>
            <a:endParaRPr lang="pl-PL" dirty="0" smtClean="0"/>
          </a:p>
          <a:p>
            <a:endParaRPr lang="pl-PL" dirty="0" smtClean="0"/>
          </a:p>
          <a:p>
            <a:pPr algn="ctr"/>
            <a:r>
              <a:rPr lang="pl-PL" dirty="0" smtClean="0"/>
              <a:t>Rejestr stanowi integralną część Bazy danych o produktach i opakowaniach oraz o gospodarce opakowaniami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30" y="444079"/>
            <a:ext cx="151193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Przed rozpoczęciem działalności podmiot obowiązany jest uzyskać wpis do rejestru.</a:t>
            </a:r>
          </a:p>
          <a:p>
            <a:endParaRPr lang="pl-PL" dirty="0"/>
          </a:p>
          <a:p>
            <a:r>
              <a:rPr lang="pl-PL" dirty="0" smtClean="0"/>
              <a:t>Administracyjna kara pieniężna za prowadzenie działalności bez wymaganego wpisu do rejestru wynosi od 5000 zł do 1 000 000 zł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46" y="274862"/>
            <a:ext cx="151193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70164" y="1527464"/>
            <a:ext cx="8749145" cy="4914106"/>
          </a:xfrm>
        </p:spPr>
        <p:txBody>
          <a:bodyPr/>
          <a:lstStyle/>
          <a:p>
            <a:r>
              <a:rPr lang="pl-PL" dirty="0"/>
              <a:t>Podmioty objęte obowiązkiem złożenia wniosku o wpis do rejestru, o którym mowa w art. 49 ust. 1, są obowiązane do złożenia tego wniosku w terminie </a:t>
            </a:r>
            <a:r>
              <a:rPr lang="pl-PL" b="1" dirty="0">
                <a:solidFill>
                  <a:srgbClr val="FF0000"/>
                </a:solidFill>
              </a:rPr>
              <a:t>6 miesięcy od dnia utworzenia </a:t>
            </a:r>
            <a:r>
              <a:rPr lang="pl-PL" b="1" dirty="0" smtClean="0">
                <a:solidFill>
                  <a:srgbClr val="FF0000"/>
                </a:solidFill>
              </a:rPr>
              <a:t>rejestru </a:t>
            </a:r>
            <a:r>
              <a:rPr lang="pl-PL" b="1" dirty="0" err="1" smtClean="0">
                <a:solidFill>
                  <a:srgbClr val="FF0000"/>
                </a:solidFill>
              </a:rPr>
              <a:t>tj</a:t>
            </a:r>
            <a:r>
              <a:rPr lang="pl-PL" b="1" dirty="0" smtClean="0">
                <a:solidFill>
                  <a:srgbClr val="FF0000"/>
                </a:solidFill>
              </a:rPr>
              <a:t> do 24 lipca 2018 roku.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116620" y="365226"/>
            <a:ext cx="2385400" cy="425369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TERMINY !!!</a:t>
            </a:r>
            <a:endParaRPr lang="pl-PL" sz="2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45" y="280134"/>
            <a:ext cx="151193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91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70164" y="1527464"/>
            <a:ext cx="8749145" cy="4914106"/>
          </a:xfrm>
        </p:spPr>
        <p:txBody>
          <a:bodyPr/>
          <a:lstStyle/>
          <a:p>
            <a:r>
              <a:rPr lang="pl-PL" dirty="0"/>
              <a:t>Marszałek województwa dokonuje wpisu do rejestru na </a:t>
            </a:r>
            <a:r>
              <a:rPr lang="pl-PL" dirty="0" smtClean="0"/>
              <a:t>wniosek podmiotu</a:t>
            </a:r>
            <a:r>
              <a:rPr lang="pl-PL" dirty="0"/>
              <a:t>, po stwierdzeniu, że wniosek o wpis do rejestru nie zawiera </a:t>
            </a:r>
            <a:r>
              <a:rPr lang="pl-PL" dirty="0" smtClean="0"/>
              <a:t>braków formalnych</a:t>
            </a:r>
            <a:r>
              <a:rPr lang="pl-PL" dirty="0"/>
              <a:t>, niezwłocznie, jednak nie później niż w terminie 30 dni od </a:t>
            </a:r>
            <a:r>
              <a:rPr lang="pl-PL" dirty="0" smtClean="0"/>
              <a:t>dnia otrzymania </a:t>
            </a:r>
            <a:r>
              <a:rPr lang="pl-PL" dirty="0"/>
              <a:t>wniosku 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b="1" dirty="0">
                <a:solidFill>
                  <a:srgbClr val="FF0000"/>
                </a:solidFill>
              </a:rPr>
              <a:t>Marszałek województwa zawiadamia podmiot o aktywacji</a:t>
            </a:r>
          </a:p>
          <a:p>
            <a:r>
              <a:rPr lang="pl-PL" b="1" dirty="0">
                <a:solidFill>
                  <a:srgbClr val="FF0000"/>
                </a:solidFill>
              </a:rPr>
              <a:t>indywidualnego konta drogą </a:t>
            </a:r>
            <a:r>
              <a:rPr lang="pl-PL" b="1" dirty="0" smtClean="0">
                <a:solidFill>
                  <a:srgbClr val="FF0000"/>
                </a:solidFill>
              </a:rPr>
              <a:t>elektroniczną- od 1 stycznia 2020 r.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116620" y="365226"/>
            <a:ext cx="2385400" cy="425369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TERMINY !!!</a:t>
            </a:r>
            <a:endParaRPr lang="pl-PL" sz="2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45" y="280134"/>
            <a:ext cx="151193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88581" y="1558636"/>
            <a:ext cx="7990757" cy="4882934"/>
          </a:xfrm>
        </p:spPr>
        <p:txBody>
          <a:bodyPr/>
          <a:lstStyle/>
          <a:p>
            <a:r>
              <a:rPr lang="pl-PL" dirty="0" smtClean="0"/>
              <a:t>Od 2 stycznia 2020 r. </a:t>
            </a:r>
            <a:r>
              <a:rPr lang="pl-PL" dirty="0"/>
              <a:t>w</a:t>
            </a:r>
            <a:r>
              <a:rPr lang="pl-PL" dirty="0" smtClean="0"/>
              <a:t>niosek </a:t>
            </a:r>
            <a:r>
              <a:rPr lang="pl-PL" dirty="0"/>
              <a:t>o wpis do rejestru składa się przy użyciu </a:t>
            </a:r>
            <a:r>
              <a:rPr lang="pl-PL" dirty="0" smtClean="0"/>
              <a:t>rejestrowego formularza </a:t>
            </a:r>
            <a:r>
              <a:rPr lang="pl-PL" dirty="0"/>
              <a:t>elektronicznego za pośrednictwem strony internetowej </a:t>
            </a:r>
            <a:r>
              <a:rPr lang="pl-PL" dirty="0" smtClean="0"/>
              <a:t>określonej</a:t>
            </a:r>
          </a:p>
          <a:p>
            <a:endParaRPr lang="pl-PL" dirty="0"/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sz="4000" b="1" dirty="0">
                <a:solidFill>
                  <a:srgbClr val="FF0000"/>
                </a:solidFill>
              </a:rPr>
              <a:t>https://rejestr-bdo.mos.gov.pl/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1" y="336438"/>
            <a:ext cx="1510665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7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46809" y="1589809"/>
            <a:ext cx="8697191" cy="4851761"/>
          </a:xfrm>
        </p:spPr>
        <p:txBody>
          <a:bodyPr/>
          <a:lstStyle/>
          <a:p>
            <a:r>
              <a:rPr lang="pl-PL" dirty="0"/>
              <a:t>Podmiot wpisany do rejestru jest obowiązany do złożenia marszałkowi województwa wniosku o zmianę wpisu w rejestrze przy użyciu </a:t>
            </a:r>
            <a:r>
              <a:rPr lang="pl-PL" b="1" dirty="0">
                <a:solidFill>
                  <a:srgbClr val="FF0000"/>
                </a:solidFill>
              </a:rPr>
              <a:t>aktualizacyjnego formularza elektronicznego </a:t>
            </a:r>
            <a:r>
              <a:rPr lang="pl-PL" dirty="0"/>
              <a:t>za pośrednictwem indywidualnego konta w Bazie danych o produktach i opakowaniach oraz o gospodarce odpadami, w przypadku </a:t>
            </a:r>
            <a:r>
              <a:rPr lang="pl-PL" dirty="0" smtClean="0"/>
              <a:t>zmiany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085446" y="403802"/>
            <a:ext cx="3803727" cy="425369"/>
          </a:xfrm>
        </p:spPr>
        <p:txBody>
          <a:bodyPr>
            <a:normAutofit/>
          </a:bodyPr>
          <a:lstStyle/>
          <a:p>
            <a:r>
              <a:rPr lang="pl-PL" b="1" dirty="0" smtClean="0"/>
              <a:t>NIE DZIAŁA WNIOSEK AKTUALIZACYJNY!!!</a:t>
            </a:r>
            <a:endParaRPr lang="pl-PL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5" y="403802"/>
            <a:ext cx="15113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04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291"/>
            <a:ext cx="9144000" cy="55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4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/>
              <a:t>wniosku o wpis do rejestru BDO nie składa przedsiębiorca, który posiada już numer rejestrowy BDO w zakresie innej działalności wymaganej wpisem. </a:t>
            </a:r>
            <a:r>
              <a:rPr lang="pl-PL" dirty="0"/>
              <a:t>Taki przedsiębiorca będzie zobowiązany złożyć wniosek aktualizacyjny dopiero gdy ukaże się aktualne rozporządzenie, gdzie będzie można wpisać wymagane dane (1 kwartał 2020 r.).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2579287" y="662446"/>
            <a:ext cx="2385400" cy="425369"/>
          </a:xfrm>
        </p:spPr>
        <p:txBody>
          <a:bodyPr/>
          <a:lstStyle/>
          <a:p>
            <a:r>
              <a:rPr lang="pl-PL" dirty="0" smtClean="0"/>
              <a:t>Opłata recyklingowa - BDO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1" y="336438"/>
            <a:ext cx="1510665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4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20129" y="1495168"/>
            <a:ext cx="8612659" cy="5202194"/>
          </a:xfrm>
        </p:spPr>
        <p:txBody>
          <a:bodyPr>
            <a:normAutofit/>
          </a:bodyPr>
          <a:lstStyle/>
          <a:p>
            <a:r>
              <a:rPr lang="pl-PL" dirty="0" smtClean="0"/>
              <a:t>Marszałek dokonuje wpisu do rejestru z urzędu posiadających: </a:t>
            </a:r>
          </a:p>
          <a:p>
            <a:pPr marL="1143000" lvl="1" indent="-457200">
              <a:buFont typeface="+mj-lt"/>
              <a:buAutoNum type="arabicPeriod"/>
            </a:pPr>
            <a:r>
              <a:rPr lang="pl-PL" dirty="0" smtClean="0">
                <a:solidFill>
                  <a:schemeClr val="bg1"/>
                </a:solidFill>
              </a:rPr>
              <a:t>Pozwolenie zintegrowane,</a:t>
            </a:r>
          </a:p>
          <a:p>
            <a:pPr lvl="1" indent="0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1143000" lvl="1" indent="-457200">
              <a:buAutoNum type="arabicPeriod" startAt="2"/>
            </a:pPr>
            <a:r>
              <a:rPr lang="pl-PL" dirty="0" smtClean="0">
                <a:solidFill>
                  <a:schemeClr val="bg1"/>
                </a:solidFill>
              </a:rPr>
              <a:t>Pozwolenie na wytwarzanie odpadów,</a:t>
            </a:r>
          </a:p>
          <a:p>
            <a:pPr lvl="1" indent="0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1143000" lvl="1" indent="-457200">
              <a:buAutoNum type="arabicPeriod" startAt="3"/>
            </a:pPr>
            <a:r>
              <a:rPr lang="pl-PL" dirty="0" smtClean="0">
                <a:solidFill>
                  <a:schemeClr val="bg1"/>
                </a:solidFill>
              </a:rPr>
              <a:t>Zezwolenie na zbieranie lub przetwarzanie odpadów,</a:t>
            </a:r>
          </a:p>
          <a:p>
            <a:pPr lvl="1" indent="0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1143000" lvl="1" indent="-457200">
              <a:buAutoNum type="arabicPeriod" startAt="4"/>
            </a:pPr>
            <a:r>
              <a:rPr lang="pl-PL" dirty="0" smtClean="0">
                <a:solidFill>
                  <a:schemeClr val="bg1"/>
                </a:solidFill>
              </a:rPr>
              <a:t>Decyzję dot. odpadów wydobywczych,</a:t>
            </a:r>
          </a:p>
          <a:p>
            <a:pPr lvl="1" indent="0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1143000" lvl="1" indent="-457200">
              <a:buAutoNum type="arabicPeriod" startAt="5"/>
            </a:pPr>
            <a:r>
              <a:rPr lang="pl-PL" dirty="0" smtClean="0">
                <a:solidFill>
                  <a:schemeClr val="bg1"/>
                </a:solidFill>
              </a:rPr>
              <a:t>Koncesję na podziemne składowanie odpadów,</a:t>
            </a:r>
          </a:p>
          <a:p>
            <a:pPr lvl="1" indent="0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lvl="1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6.   Wpis do rejestru działalności regulowanej w zakresie    		odbierania odpadów komunalnych 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1" y="336438"/>
            <a:ext cx="1510665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1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20129" y="1544595"/>
            <a:ext cx="8217243" cy="4896975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Opłatę za wpis do rejestru uiszcza: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	1</a:t>
            </a:r>
            <a:r>
              <a:rPr lang="pl-PL" dirty="0"/>
              <a:t>) wprowadzający sprzęt i autoryzowanych przedstawicieli,</a:t>
            </a:r>
            <a:br>
              <a:rPr lang="pl-PL" dirty="0"/>
            </a:br>
            <a:r>
              <a:rPr lang="pl-PL" dirty="0" smtClean="0"/>
              <a:t>	2</a:t>
            </a:r>
            <a:r>
              <a:rPr lang="pl-PL" dirty="0"/>
              <a:t>) wprowadzający baterie lub akumulatory,</a:t>
            </a:r>
            <a:br>
              <a:rPr lang="pl-PL" dirty="0"/>
            </a:br>
            <a:r>
              <a:rPr lang="pl-PL" dirty="0" smtClean="0"/>
              <a:t>	3</a:t>
            </a:r>
            <a:r>
              <a:rPr lang="pl-PL" dirty="0"/>
              <a:t>) wprowadzający pojazdy,</a:t>
            </a:r>
            <a:br>
              <a:rPr lang="pl-PL" dirty="0"/>
            </a:br>
            <a:r>
              <a:rPr lang="pl-PL" dirty="0" smtClean="0"/>
              <a:t>	4</a:t>
            </a:r>
            <a:r>
              <a:rPr lang="pl-PL" dirty="0"/>
              <a:t>) producent, importer i wewnątrzwspólnotowy nabywca opakowań,</a:t>
            </a:r>
            <a:br>
              <a:rPr lang="pl-PL" dirty="0"/>
            </a:br>
            <a:r>
              <a:rPr lang="pl-PL" dirty="0" smtClean="0"/>
              <a:t>	5</a:t>
            </a:r>
            <a:r>
              <a:rPr lang="pl-PL" dirty="0"/>
              <a:t>) wprowadzający na terytorium kraju produkty w opakowaniach,</a:t>
            </a:r>
            <a:br>
              <a:rPr lang="pl-PL" dirty="0"/>
            </a:br>
            <a:r>
              <a:rPr lang="pl-PL" dirty="0" smtClean="0"/>
              <a:t>	6</a:t>
            </a:r>
            <a:r>
              <a:rPr lang="pl-PL" dirty="0"/>
              <a:t>) wprowadzający na terytorium kraju opony,</a:t>
            </a:r>
            <a:br>
              <a:rPr lang="pl-PL" dirty="0"/>
            </a:br>
            <a:r>
              <a:rPr lang="pl-PL" dirty="0" smtClean="0"/>
              <a:t>	7</a:t>
            </a:r>
            <a:r>
              <a:rPr lang="pl-PL" dirty="0"/>
              <a:t>) wprowadzający na terytorium kraju oleje smarowe.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Podmioty, o których mowa wyżej, wpisane do rejestru uiszczają opłatę roczną za dany rok, w terminie </a:t>
            </a:r>
            <a:r>
              <a:rPr lang="pl-PL" b="1" dirty="0"/>
              <a:t>do końca lutego</a:t>
            </a:r>
            <a:r>
              <a:rPr lang="pl-PL" dirty="0"/>
              <a:t> każdego roku.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9" y="336438"/>
            <a:ext cx="1510665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9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32486" y="1846274"/>
            <a:ext cx="8192530" cy="4595296"/>
          </a:xfrm>
        </p:spPr>
        <p:txBody>
          <a:bodyPr/>
          <a:lstStyle/>
          <a:p>
            <a:r>
              <a:rPr lang="pl-PL" dirty="0" smtClean="0"/>
              <a:t>Opłatę rejestrową i roczną wnosi się na odrębny rachunek bankowy właściwego urzędu marszałkowskiego </a:t>
            </a:r>
          </a:p>
          <a:p>
            <a:endParaRPr lang="pl-PL" dirty="0" smtClean="0"/>
          </a:p>
          <a:p>
            <a:endParaRPr lang="pl-PL" dirty="0"/>
          </a:p>
          <a:p>
            <a:pPr algn="ctr"/>
            <a:r>
              <a:rPr lang="pl-PL" dirty="0"/>
              <a:t>Nr rachunku bankowego:</a:t>
            </a:r>
            <a:br>
              <a:rPr lang="pl-PL" dirty="0"/>
            </a:br>
            <a:r>
              <a:rPr lang="pl-PL" b="1" dirty="0"/>
              <a:t>35 1240 6292 1111 0010 7756 2493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3" y="377628"/>
            <a:ext cx="1510665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9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20130" y="1495168"/>
            <a:ext cx="8402594" cy="5202194"/>
          </a:xfrm>
        </p:spPr>
        <p:txBody>
          <a:bodyPr/>
          <a:lstStyle/>
          <a:p>
            <a:r>
              <a:rPr lang="pl-PL" dirty="0" smtClean="0"/>
              <a:t>Marszałek dokonuje wpisu do rejestru na wniosek z zakresu:</a:t>
            </a:r>
          </a:p>
          <a:p>
            <a:pPr marL="1143000" lvl="1" indent="-457200">
              <a:buFont typeface="+mj-lt"/>
              <a:buAutoNum type="arabicPeriod"/>
            </a:pPr>
            <a:r>
              <a:rPr lang="pl-PL" dirty="0" smtClean="0">
                <a:solidFill>
                  <a:schemeClr val="bg1"/>
                </a:solidFill>
              </a:rPr>
              <a:t>ustawy o obowiązkach przedsiębiorców w zakresie gospodarowania niektórymi odpadami oraz o opłacie produktowej,</a:t>
            </a:r>
          </a:p>
          <a:p>
            <a:pPr marL="1143000" lvl="1" indent="-4572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u</a:t>
            </a:r>
            <a:r>
              <a:rPr lang="pl-PL" dirty="0" smtClean="0">
                <a:solidFill>
                  <a:schemeClr val="bg1"/>
                </a:solidFill>
              </a:rPr>
              <a:t>stawy o recyklingu pojazdów wycofanych z eksploatacji</a:t>
            </a:r>
          </a:p>
          <a:p>
            <a:pPr marL="1143000" lvl="1" indent="-4572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u</a:t>
            </a:r>
            <a:r>
              <a:rPr lang="pl-PL" dirty="0" smtClean="0">
                <a:solidFill>
                  <a:schemeClr val="bg1"/>
                </a:solidFill>
              </a:rPr>
              <a:t>stawy o zużytym sprzęcie elektrycznym i elektronicznym,</a:t>
            </a:r>
          </a:p>
          <a:p>
            <a:pPr marL="1143000" lvl="1" indent="-4572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u</a:t>
            </a:r>
            <a:r>
              <a:rPr lang="pl-PL" dirty="0" smtClean="0">
                <a:solidFill>
                  <a:schemeClr val="bg1"/>
                </a:solidFill>
              </a:rPr>
              <a:t>stawy o bateriach i akumulatorach,</a:t>
            </a:r>
          </a:p>
          <a:p>
            <a:pPr marL="1143000" lvl="1" indent="-4572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p</a:t>
            </a:r>
            <a:r>
              <a:rPr lang="pl-PL" dirty="0" smtClean="0">
                <a:solidFill>
                  <a:schemeClr val="bg1"/>
                </a:solidFill>
              </a:rPr>
              <a:t>osiadaczy odpadów prowadzących przetwarzanie zwolnionych z obowiązku uzyskania zezwolenia na przetwarzanie</a:t>
            </a:r>
          </a:p>
          <a:p>
            <a:pPr marL="1143000" lvl="1" indent="-4572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t</a:t>
            </a:r>
            <a:r>
              <a:rPr lang="pl-PL" dirty="0" smtClean="0">
                <a:solidFill>
                  <a:schemeClr val="bg1"/>
                </a:solidFill>
              </a:rPr>
              <a:t>ransportujących odpady,</a:t>
            </a:r>
          </a:p>
          <a:p>
            <a:pPr marL="1143000" lvl="1" indent="-4572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s</a:t>
            </a:r>
            <a:r>
              <a:rPr lang="pl-PL" dirty="0" smtClean="0">
                <a:solidFill>
                  <a:schemeClr val="bg1"/>
                </a:solidFill>
              </a:rPr>
              <a:t>przedawców i pośredników w obrocie odpadami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5" y="369390"/>
            <a:ext cx="1510665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5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84205" y="1556951"/>
            <a:ext cx="8587946" cy="4884619"/>
          </a:xfrm>
        </p:spPr>
        <p:txBody>
          <a:bodyPr>
            <a:normAutofit/>
          </a:bodyPr>
          <a:lstStyle/>
          <a:p>
            <a:r>
              <a:rPr lang="pl-PL" dirty="0" smtClean="0"/>
              <a:t>Podmiot wpisany do rejestru jest obowiązany do złożenia marszałkowi województwa wniosku o zmianę wpisu w rejestrze przez wypełnienie formularza aktualizacyjnego w przypadku :</a:t>
            </a:r>
          </a:p>
          <a:p>
            <a:endParaRPr lang="pl-PL" dirty="0" smtClean="0"/>
          </a:p>
          <a:p>
            <a:pPr marL="1028700" lvl="1" indent="-342900"/>
            <a:r>
              <a:rPr lang="pl-PL" dirty="0">
                <a:solidFill>
                  <a:schemeClr val="bg1"/>
                </a:solidFill>
              </a:rPr>
              <a:t>z</a:t>
            </a:r>
            <a:r>
              <a:rPr lang="pl-PL" dirty="0" smtClean="0">
                <a:solidFill>
                  <a:schemeClr val="bg1"/>
                </a:solidFill>
              </a:rPr>
              <a:t>miany informacji zawartych w rejestrze,</a:t>
            </a:r>
          </a:p>
          <a:p>
            <a:pPr marL="1028700" lvl="1" indent="-342900"/>
            <a:r>
              <a:rPr lang="pl-PL" dirty="0">
                <a:solidFill>
                  <a:schemeClr val="bg1"/>
                </a:solidFill>
              </a:rPr>
              <a:t>z</a:t>
            </a:r>
            <a:r>
              <a:rPr lang="pl-PL" dirty="0" smtClean="0">
                <a:solidFill>
                  <a:schemeClr val="bg1"/>
                </a:solidFill>
              </a:rPr>
              <a:t>akresu prowadzonej działalności wymagającej wpisu do rejestru</a:t>
            </a:r>
          </a:p>
          <a:p>
            <a:pPr lvl="1" indent="0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lvl="1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W terminie 30 dni od dnia w którym nastąpiła zmiana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3" y="278773"/>
            <a:ext cx="1510665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9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81232" y="1524000"/>
            <a:ext cx="8298106" cy="4917570"/>
          </a:xfrm>
        </p:spPr>
        <p:txBody>
          <a:bodyPr/>
          <a:lstStyle/>
          <a:p>
            <a:pPr fontAlgn="base"/>
            <a:r>
              <a:rPr lang="pl-PL" dirty="0"/>
              <a:t>Numer rejestrowy należy umieszczać na dokumentach związanych z działalnością w zakresie produktów i odpadów, </a:t>
            </a:r>
            <a:r>
              <a:rPr lang="pl-PL" b="1" u="sng" dirty="0"/>
              <a:t>na przykład</a:t>
            </a:r>
            <a:r>
              <a:rPr lang="pl-PL" b="1" dirty="0"/>
              <a:t>:</a:t>
            </a:r>
            <a:endParaRPr lang="pl-PL" dirty="0"/>
          </a:p>
          <a:p>
            <a:pPr fontAlgn="base"/>
            <a:r>
              <a:rPr lang="pl-PL" dirty="0" smtClean="0"/>
              <a:t>	faktury </a:t>
            </a:r>
            <a:r>
              <a:rPr lang="pl-PL" dirty="0"/>
              <a:t>VAT</a:t>
            </a:r>
          </a:p>
          <a:p>
            <a:pPr fontAlgn="base"/>
            <a:r>
              <a:rPr lang="pl-PL" dirty="0" smtClean="0"/>
              <a:t>	paragony </a:t>
            </a:r>
            <a:r>
              <a:rPr lang="pl-PL" dirty="0"/>
              <a:t>fiskalne</a:t>
            </a:r>
          </a:p>
          <a:p>
            <a:pPr fontAlgn="base"/>
            <a:r>
              <a:rPr lang="pl-PL" dirty="0" smtClean="0"/>
              <a:t>	umowy </a:t>
            </a:r>
            <a:r>
              <a:rPr lang="pl-PL" dirty="0"/>
              <a:t>kupna-sprzedaży</a:t>
            </a:r>
          </a:p>
          <a:p>
            <a:pPr fontAlgn="base"/>
            <a:r>
              <a:rPr lang="pl-PL" dirty="0" smtClean="0"/>
              <a:t>	sprawozdania</a:t>
            </a:r>
            <a:endParaRPr lang="pl-PL" dirty="0"/>
          </a:p>
          <a:p>
            <a:pPr fontAlgn="base"/>
            <a:r>
              <a:rPr lang="pl-PL" dirty="0" smtClean="0"/>
              <a:t>	karty </a:t>
            </a:r>
            <a:r>
              <a:rPr lang="pl-PL" dirty="0"/>
              <a:t>przekazania odpadów</a:t>
            </a:r>
          </a:p>
          <a:p>
            <a:pPr fontAlgn="base"/>
            <a:r>
              <a:rPr lang="pl-PL" dirty="0" smtClean="0"/>
              <a:t>	karty </a:t>
            </a:r>
            <a:r>
              <a:rPr lang="pl-PL" dirty="0"/>
              <a:t>ewidencji odpadów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137585" y="629495"/>
            <a:ext cx="2385400" cy="425369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Umieszczanie nr rejestrowego na dokumentach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88" y="373716"/>
            <a:ext cx="151193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69556" y="1581665"/>
            <a:ext cx="8328455" cy="3880021"/>
          </a:xfrm>
        </p:spPr>
        <p:txBody>
          <a:bodyPr/>
          <a:lstStyle/>
          <a:p>
            <a:pPr algn="just"/>
            <a:r>
              <a:rPr lang="pl-PL" dirty="0"/>
              <a:t>W przypadku trwałego zaprzestania wykonywania działalności wymagającej wpisu do rejestru, podmiot jest obowiązany, w terminie 14 dni od dnia trwałego zaprzestania wykonywania tej działalności, do złożenia marszałkowi województwa wniosku o wykreślenie z rejestru przy użyciu formularza elektronicznego o wykreślenie z rejestru za pośrednictwem indywidualnego konta w Bazie danych o produktach i opakowaniach oraz o gospodarce odpadami.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6" y="361152"/>
            <a:ext cx="1510665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69556" y="1581665"/>
            <a:ext cx="8328455" cy="4871090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 smtClean="0"/>
              <a:t>Art. 83. </a:t>
            </a:r>
          </a:p>
          <a:p>
            <a:pPr algn="just"/>
            <a:r>
              <a:rPr lang="pl-PL" dirty="0" smtClean="0"/>
              <a:t>12) marszałek </a:t>
            </a:r>
            <a:r>
              <a:rPr lang="pl-PL" dirty="0"/>
              <a:t>województwa, </a:t>
            </a:r>
            <a:endParaRPr lang="pl-PL" dirty="0" smtClean="0"/>
          </a:p>
          <a:p>
            <a:pPr algn="just"/>
            <a:r>
              <a:rPr lang="pl-PL" dirty="0" smtClean="0"/>
              <a:t>13</a:t>
            </a:r>
            <a:r>
              <a:rPr lang="pl-PL" dirty="0"/>
              <a:t>) wojewoda, </a:t>
            </a:r>
            <a:endParaRPr lang="pl-PL" dirty="0" smtClean="0"/>
          </a:p>
          <a:p>
            <a:pPr algn="just"/>
            <a:r>
              <a:rPr lang="pl-PL" dirty="0" smtClean="0"/>
              <a:t>14</a:t>
            </a:r>
            <a:r>
              <a:rPr lang="pl-PL" dirty="0"/>
              <a:t>) starosta, </a:t>
            </a:r>
            <a:endParaRPr lang="pl-PL" dirty="0" smtClean="0"/>
          </a:p>
          <a:p>
            <a:pPr algn="just"/>
            <a:r>
              <a:rPr lang="pl-PL" dirty="0" smtClean="0"/>
              <a:t>15</a:t>
            </a:r>
            <a:r>
              <a:rPr lang="pl-PL" dirty="0"/>
              <a:t>) wójt, burmistrz lub prezydent miasta, </a:t>
            </a:r>
            <a:endParaRPr lang="pl-PL" dirty="0" smtClean="0"/>
          </a:p>
          <a:p>
            <a:pPr algn="just"/>
            <a:r>
              <a:rPr lang="pl-PL" dirty="0" smtClean="0"/>
              <a:t>16</a:t>
            </a:r>
            <a:r>
              <a:rPr lang="pl-PL" dirty="0"/>
              <a:t>) organy Inspekcji Ochrony Środowiska, </a:t>
            </a:r>
            <a:endParaRPr lang="pl-PL" dirty="0" smtClean="0"/>
          </a:p>
          <a:p>
            <a:pPr algn="just"/>
            <a:r>
              <a:rPr lang="pl-PL" dirty="0" smtClean="0"/>
              <a:t>17</a:t>
            </a:r>
            <a:r>
              <a:rPr lang="pl-PL" dirty="0"/>
              <a:t>) organy Państwowej Inspekcji Sanitarnej, </a:t>
            </a:r>
            <a:endParaRPr lang="pl-PL" dirty="0" smtClean="0"/>
          </a:p>
          <a:p>
            <a:pPr algn="just"/>
            <a:r>
              <a:rPr lang="pl-PL" dirty="0" smtClean="0"/>
              <a:t>18</a:t>
            </a:r>
            <a:r>
              <a:rPr lang="pl-PL" dirty="0"/>
              <a:t>) zarząd związku międzygminnego utworzonego w celu realizacji zadań z zakresu gospodarki odpadami komunalnymi, </a:t>
            </a:r>
            <a:endParaRPr lang="pl-PL" dirty="0" smtClean="0"/>
          </a:p>
          <a:p>
            <a:pPr algn="just"/>
            <a:r>
              <a:rPr lang="pl-PL" dirty="0" smtClean="0"/>
              <a:t>19</a:t>
            </a:r>
            <a:r>
              <a:rPr lang="pl-PL" dirty="0"/>
              <a:t>) Policja</a:t>
            </a:r>
            <a:r>
              <a:rPr lang="pl-PL" dirty="0" smtClean="0"/>
              <a:t>,</a:t>
            </a:r>
          </a:p>
          <a:p>
            <a:pPr algn="just"/>
            <a:r>
              <a:rPr lang="pl-PL" dirty="0" smtClean="0"/>
              <a:t> </a:t>
            </a:r>
            <a:r>
              <a:rPr lang="pl-PL" dirty="0"/>
              <a:t>20) Inspekcja Transportu Drogowego, 21) organy nadzoru górniczego</a:t>
            </a:r>
            <a:endParaRPr lang="pl-PL" dirty="0" smtClean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6" y="361152"/>
            <a:ext cx="1510665" cy="501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137585" y="629495"/>
            <a:ext cx="2385400" cy="425369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DOSTĘP DO BDO: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9896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88373" y="1548245"/>
            <a:ext cx="7990965" cy="4893325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Użytkownicy</a:t>
            </a:r>
            <a:r>
              <a:rPr lang="pl-PL" dirty="0"/>
              <a:t>, o których mowa w ust. 1 pkt 1, 2, 7 oraz 12–21, posiadają możliwość weryfikacji zgodności ze stanem rzeczywistym prowadzonej przez posiadaczy odpadów ewidencji odpadów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6" y="361152"/>
            <a:ext cx="1510665" cy="501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tekstu 2"/>
          <p:cNvSpPr txBox="1">
            <a:spLocks/>
          </p:cNvSpPr>
          <p:nvPr/>
        </p:nvSpPr>
        <p:spPr>
          <a:xfrm>
            <a:off x="3137585" y="629495"/>
            <a:ext cx="2385400" cy="4253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0067B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smtClean="0"/>
              <a:t>DOSTĘP DO BDO: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725435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42899" y="1846274"/>
            <a:ext cx="8468591" cy="4595296"/>
          </a:xfrm>
        </p:spPr>
        <p:txBody>
          <a:bodyPr/>
          <a:lstStyle/>
          <a:p>
            <a:r>
              <a:rPr lang="pl-PL" b="1" dirty="0"/>
              <a:t>31 grudnia 2019 r. został opublikowany projekt ustawy o zmianie ustawy o odpadach oraz o utrzymaniu czystości i porządku w gminach, który wprowadza możliwość, by jeszcze przez pół roku ewidencja odpadów mogła być papierowa, a nie elektroniczna.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147792" y="364061"/>
            <a:ext cx="2385400" cy="425369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PROJEKT !!!</a:t>
            </a:r>
            <a:endParaRPr lang="pl-PL" sz="2400" b="1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6" y="288415"/>
            <a:ext cx="1510665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615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42899" y="1548245"/>
            <a:ext cx="8468591" cy="5070764"/>
          </a:xfrm>
        </p:spPr>
        <p:txBody>
          <a:bodyPr>
            <a:normAutofit fontScale="70000" lnSpcReduction="20000"/>
          </a:bodyPr>
          <a:lstStyle/>
          <a:p>
            <a:r>
              <a:rPr lang="pl-PL" i="1" dirty="0"/>
              <a:t>Planuje się, że projektowana ustawa wejdzie w życie z dniem następującym po dniu ogłoszenia, przepisy te będą mogły być natomiast stosowane z mocą wsteczną od 1 stycznia 2020 r. Krótkie vacatio legis nie stoi w sprzeczności z zasadami demokratycznego państwa prawa, ponieważ wprowadzane przepisy nie tylko nie nakładają na użytkowników nowych obowiązków, lecz wręcz ułatwiają sporządzanie dokumentów ewidencji odpadów w sytuacji awarii systemu oraz przez pierwsze pół roku funkcjonowania modułu ewidencji w bazie, czyli do 30 czerwca 2020 r., i tym samym przekazywanie odpadów. Stosowanie przepisów niniejszej ustawy z mocą wsteczną pozwoli posiadaczom odpadów, którzy powinni prowadzić ewidencję odpadów od 1 stycznia 2020 r. wyłącznie za pośrednictwem BDO, na uzupełnienie tej ewidencji w sposób przewidziany niniejszą ustawą, co pozwoli na uniknięcie </a:t>
            </a:r>
            <a:r>
              <a:rPr lang="pl-PL" i="1" dirty="0" smtClean="0"/>
              <a:t>za </a:t>
            </a:r>
            <a:r>
              <a:rPr lang="pl-PL" i="1" dirty="0"/>
              <a:t>nieprowadzenie ewidencji odpadów w przypadku posiadacza odpadów, który będzie miał problemy z wypełnieniem obowiązku prowadzenia ewidencji za pośrednictwem BDO</a:t>
            </a:r>
            <a:r>
              <a:rPr lang="pl-PL" dirty="0"/>
              <a:t>”.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147792" y="364061"/>
            <a:ext cx="2385400" cy="425369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PROJEKT !!!</a:t>
            </a:r>
            <a:endParaRPr lang="pl-PL" sz="2400" b="1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6" y="288415"/>
            <a:ext cx="1510665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346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137653"/>
            <a:ext cx="6925642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4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37653"/>
            <a:ext cx="7523018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8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96562" y="1565189"/>
            <a:ext cx="8182776" cy="4876381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Problemy techniczne: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1. stare hasła nie działają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2. wnioski aktualizacyjne przez stronę BDO nie działają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3. brak możliwości dopisania miejsc prowadzenia działalności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4. niewidoczne dane dotyczące decyzji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5. wnioski elektroniczne zwrócone przez UM do korekty niewidoczne dla podmiotu</a:t>
            </a:r>
          </a:p>
          <a:p>
            <a:pPr marL="457200" indent="-457200">
              <a:buFont typeface="+mj-lt"/>
              <a:buAutoNum type="arabicPeriod"/>
            </a:pPr>
            <a:endParaRPr lang="pl-PL" sz="2000" b="1" dirty="0" smtClean="0"/>
          </a:p>
          <a:p>
            <a:endParaRPr lang="pl-PL" sz="2000" b="1" dirty="0"/>
          </a:p>
          <a:p>
            <a:endParaRPr lang="pl-PL" sz="2000" b="1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86969" y="423548"/>
            <a:ext cx="2385400" cy="425369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PROBLEMY!!!</a:t>
            </a:r>
            <a:endParaRPr lang="pl-PL" sz="3200" b="1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6" y="361152"/>
            <a:ext cx="1510665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1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276" y="1846274"/>
            <a:ext cx="8740346" cy="4595296"/>
          </a:xfrm>
        </p:spPr>
        <p:txBody>
          <a:bodyPr/>
          <a:lstStyle/>
          <a:p>
            <a:pPr algn="just"/>
            <a:r>
              <a:rPr lang="pl-PL" dirty="0" smtClean="0"/>
              <a:t>e) </a:t>
            </a:r>
            <a:r>
              <a:rPr lang="pl-PL" dirty="0" smtClean="0">
                <a:solidFill>
                  <a:srgbClr val="FF0000"/>
                </a:solidFill>
              </a:rPr>
              <a:t>Wytwórców odpadów obowiązanych do prowadzenia ewidencji odpadów </a:t>
            </a:r>
            <a:r>
              <a:rPr lang="pl-PL" dirty="0" smtClean="0"/>
              <a:t>z wyłączeniem posiadaczy odpadów posiadających :</a:t>
            </a:r>
          </a:p>
          <a:p>
            <a:pPr algn="just"/>
            <a:r>
              <a:rPr lang="pl-PL" dirty="0"/>
              <a:t>	</a:t>
            </a:r>
            <a:endParaRPr lang="pl-PL" dirty="0" smtClean="0"/>
          </a:p>
          <a:p>
            <a:pPr marL="1028700" lvl="1" indent="-342900" algn="just"/>
            <a:r>
              <a:rPr lang="pl-PL" dirty="0" smtClean="0">
                <a:solidFill>
                  <a:schemeClr val="bg1"/>
                </a:solidFill>
              </a:rPr>
              <a:t>Pozwolenia zintegrowane,</a:t>
            </a:r>
          </a:p>
          <a:p>
            <a:pPr marL="1028700" lvl="1" indent="-342900" algn="just"/>
            <a:r>
              <a:rPr lang="pl-PL" dirty="0" smtClean="0">
                <a:solidFill>
                  <a:schemeClr val="bg1"/>
                </a:solidFill>
              </a:rPr>
              <a:t>Pozwolenia na wytwarzanie odpadów,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3" y="435292"/>
            <a:ext cx="1510665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9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88" y="1787610"/>
            <a:ext cx="7381103" cy="46131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88" y="373716"/>
            <a:ext cx="151193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89470" y="1589903"/>
            <a:ext cx="8289868" cy="4851667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2933515" y="489451"/>
            <a:ext cx="2385400" cy="425369"/>
          </a:xfrm>
        </p:spPr>
        <p:txBody>
          <a:bodyPr/>
          <a:lstStyle/>
          <a:p>
            <a:r>
              <a:rPr lang="pl-PL" dirty="0" smtClean="0"/>
              <a:t>Definicja torby na zakupy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1" y="336438"/>
            <a:ext cx="1510665" cy="50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9" y="137653"/>
            <a:ext cx="7497222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8" y="137653"/>
            <a:ext cx="7138554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" y="137653"/>
            <a:ext cx="7491846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9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07818" y="1589809"/>
            <a:ext cx="8707582" cy="4851761"/>
          </a:xfrm>
        </p:spPr>
        <p:txBody>
          <a:bodyPr/>
          <a:lstStyle/>
          <a:p>
            <a:r>
              <a:rPr lang="pl-PL" dirty="0" smtClean="0"/>
              <a:t>z </a:t>
            </a:r>
            <a:r>
              <a:rPr lang="pl-PL" dirty="0"/>
              <a:t>zakresu ustawy z dnia 13 września 1996 r. o utrzymaniu czystości i porządku w gminach (Dz. U. z 2018 r. poz. 1454 i 1629 oraz z 2019 r. poz. 730 i 1403): </a:t>
            </a:r>
            <a:endParaRPr lang="pl-PL" dirty="0" smtClean="0"/>
          </a:p>
          <a:p>
            <a:endParaRPr lang="pl-PL" dirty="0"/>
          </a:p>
          <a:p>
            <a:pPr marL="457200" indent="-457200">
              <a:buAutoNum type="alphaLcParenR"/>
            </a:pPr>
            <a:r>
              <a:rPr lang="pl-PL" dirty="0" smtClean="0"/>
              <a:t>punktów </a:t>
            </a:r>
            <a:r>
              <a:rPr lang="pl-PL" dirty="0"/>
              <a:t>selektywnego zbierania odpadów komunalnych prowadzonych samodzielnie przez gminę lub wspólnie z inną gminą lub </a:t>
            </a:r>
            <a:r>
              <a:rPr lang="pl-PL" dirty="0" smtClean="0"/>
              <a:t>gminami</a:t>
            </a:r>
          </a:p>
          <a:p>
            <a:pPr marL="457200" indent="-457200">
              <a:buAutoNum type="alphaLcParenR"/>
            </a:pPr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/>
              <a:t>b) podmiotów, które uzyskały wpis do rejestru działalności regulowanej w zakresie odbierania odpadów komunalnych od właścicieli nieruchomości.&gt;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449128" y="488887"/>
            <a:ext cx="2385400" cy="425369"/>
          </a:xfrm>
        </p:spPr>
        <p:txBody>
          <a:bodyPr/>
          <a:lstStyle/>
          <a:p>
            <a:r>
              <a:rPr lang="pl-PL" dirty="0" smtClean="0"/>
              <a:t>Wpis na wniosek</a:t>
            </a:r>
            <a:endParaRPr lang="pl-P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8" y="414193"/>
            <a:ext cx="15065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45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07818" y="1589809"/>
            <a:ext cx="8707582" cy="4851761"/>
          </a:xfrm>
        </p:spPr>
        <p:txBody>
          <a:bodyPr/>
          <a:lstStyle/>
          <a:p>
            <a:r>
              <a:rPr lang="pl-PL" dirty="0" smtClean="0"/>
              <a:t>Wniosek o wpis do rejestru PSZOK powinien złożyć do 30 listopada 2019 r. 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Od 1 stycznia 2020 r.  </a:t>
            </a:r>
            <a:r>
              <a:rPr lang="pl-PL" dirty="0"/>
              <a:t>punktu selektywnego zbierania odpadów komunalnych, </a:t>
            </a:r>
            <a:r>
              <a:rPr lang="pl-PL" dirty="0" smtClean="0"/>
              <a:t>we wniosku o wpis do rejestru powinien ująć:</a:t>
            </a:r>
          </a:p>
          <a:p>
            <a:r>
              <a:rPr lang="pl-PL" dirty="0" smtClean="0"/>
              <a:t> </a:t>
            </a:r>
          </a:p>
          <a:p>
            <a:r>
              <a:rPr lang="pl-PL" dirty="0" smtClean="0"/>
              <a:t>– </a:t>
            </a:r>
            <a:r>
              <a:rPr lang="pl-PL" dirty="0"/>
              <a:t>adres punktu selektywnego zbierania odpadów komunalnych, – kod i nazwę rodzajów zbieranych odpadów komunalnych</a:t>
            </a:r>
            <a:r>
              <a:rPr lang="pl-PL" dirty="0" smtClean="0"/>
              <a:t>.</a:t>
            </a:r>
            <a:endParaRPr lang="pl-PL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127664" y="332509"/>
            <a:ext cx="2930235" cy="541123"/>
          </a:xfrm>
        </p:spPr>
        <p:txBody>
          <a:bodyPr/>
          <a:lstStyle/>
          <a:p>
            <a:r>
              <a:rPr lang="pl-PL" dirty="0" smtClean="0"/>
              <a:t>PSZOK wpis na wniosek</a:t>
            </a:r>
            <a:endParaRPr lang="pl-P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8" y="414193"/>
            <a:ext cx="15065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828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1044</Words>
  <Application>Microsoft Office PowerPoint</Application>
  <PresentationFormat>Pokaz na ekranie (4:3)</PresentationFormat>
  <Paragraphs>112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Menszek Rafał</dc:creator>
  <cp:lastModifiedBy>Szkolenia</cp:lastModifiedBy>
  <cp:revision>90</cp:revision>
  <dcterms:created xsi:type="dcterms:W3CDTF">2016-11-14T12:41:26Z</dcterms:created>
  <dcterms:modified xsi:type="dcterms:W3CDTF">2020-01-09T11:50:02Z</dcterms:modified>
</cp:coreProperties>
</file>