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5AFFA0-00AF-48B7-9EA8-3FD688422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C09AFE7-D157-4E35-8AC5-3F2E0A23D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467DC4-CF2B-4AAA-A226-4923B2C7F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289AFF-F06C-4D8B-A2E6-C47D8699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D05490-2703-4F64-9381-FC046062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7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489A31-6DAF-46D2-B299-FA5C448B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9955959-C13A-4FDE-9126-2F016B537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920E91-BDCA-4A79-9356-6CF2B0C5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56629F-F390-476F-91F9-0F2AD1856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EB79E3-8E0D-491D-9391-E5ECD15C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36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A0916CF-7EFC-40C5-A3AF-E2A8F2724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D6A253-EE08-4F55-8263-6D1CB8C69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ABF21F-2EEA-4109-AB17-ED2C06B8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B93042-09BB-4E4E-A07D-8686F215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18C0BC-2C3A-49F9-8992-0BB62D91B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779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4A7E6-D72F-4632-A9D0-00C7FAF8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EE3012-1144-49C5-B281-5DFEB3927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B627F1-4E6A-4B6C-81F8-1AB6863C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2B7BC3-511E-43C4-8C39-F57C540F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475506-4249-4910-A0F2-381A10556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883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E4C914-751C-4EF5-BEE1-7FEBFFA42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9D116F-DD48-4E64-84D9-04C337FB5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4A18FF-5543-482A-8AEF-A46A31C7C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47A2F5-664E-47F2-A899-8845C5F5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6329F9-9D78-4285-BDEA-E960E277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79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8BCE0D-BA60-4812-8B46-9CBC0B97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9EC960-408B-40A0-8C4D-9E2129772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0AE20DA-2872-4A65-AC66-5986E586C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35BE73-7946-441E-BBD1-D2D35409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5366A89-BC41-4CAC-BAE9-509493440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9374A9-EBA4-4E88-80E9-2D881EF7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60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8BF07-02D2-4B4D-84BF-B10C8851F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4988AB-219A-4677-AACF-59124BC93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BAD3E4-93DA-4D98-8FA4-54E1A3D67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6EE9D35-6DBE-493D-9455-E371BB039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3B08DF3-543E-469D-92F1-5534334F3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2EFD218-A1A6-46AF-9B5B-87491E06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1432615-4AE2-4955-855A-7E887BD4D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CFC288C-A6B6-4646-9752-D7837873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55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F0AAB9-18E3-473B-A6B6-3336B92BF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048B1E2-147B-49DF-8CAD-C6457A42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908F44-5A9D-4D7D-9862-1AD5FB92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73246C-2658-4174-8977-52BC6F4C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25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49AA6AB-1A9A-4333-A913-D1594C3C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9E5AB51-0A12-4B7D-8431-D2AD66B3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17D9E2-B628-46BF-A517-6FD72803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61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AEF8F6-E2C7-4F4A-8B5F-51681353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358DED-0D3E-4638-9158-3CA16430A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3A1407D-5ADD-44D2-B547-11D5C31D1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3728363-B07C-421F-A541-EB0C0D52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FD2E213-C0EF-4546-BDEE-C17CEC4F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69B2F87-C1F4-4D32-9485-0E56CCFC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31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1AC89E-80EE-4F73-91C2-4845B1A8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3498E9B-7BAA-4357-819B-A47E67B9DF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0DCEC86-8DDB-4A35-91EA-9A515F4EC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DC9D3DA-F5FA-4F89-ABF3-EB893B46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65CC97-4B9D-4A56-A058-13D6AF93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45E802E-3B97-4751-9447-213731E0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292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B12A530-F2AC-4E4B-B684-7D94B5B5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FA2419E-3108-4E1D-8B2B-5EC5810FD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A95513-5893-4E00-9701-CB113CE3E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D17DC-D86E-4652-8BC5-54938AA5CD27}" type="datetimeFigureOut">
              <a:rPr lang="pl-PL" smtClean="0"/>
              <a:t>2019-06-28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699CE2-9EA6-4420-9A5A-B358C19AB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AA3180-34C6-4430-B595-994783593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B0AED-FEBF-4F32-8FC1-9325EA17E8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109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4yteojxgu2de" TargetMode="External"/><Relationship Id="rId2" Type="http://schemas.openxmlformats.org/officeDocument/2006/relationships/hyperlink" Target="https://sip.legalis.pl/document-view.seam?documentId=mfrxilrtg4ytcmzyhey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9D8D4-64E4-49D3-9BBE-C36F58B31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KĄPIELISKO CZY MIEJSCE OKAZJONALNIE WYKORZYSTYWNE DO KĄPIELI?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2CE9F12-7CFC-4C35-9163-10639B2DDD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96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53A50C-6562-4953-8D56-E98F9E81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TWORZENIA KĄPIELISKA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79F209-F04A-4E32-A39D-ACB592F7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10. Wójt, burmistrz lub prezydent miasta </a:t>
            </a:r>
            <a:r>
              <a:rPr lang="pl-PL" b="1" dirty="0"/>
              <a:t>podaje do publicznej wiadomości projekt uchwały, o której mowa w ust. 2, w sposób zwyczajowo przyjęty</a:t>
            </a:r>
            <a:r>
              <a:rPr lang="pl-PL" dirty="0"/>
              <a:t>, określając formę, miejsce i termin składania </a:t>
            </a:r>
            <a:r>
              <a:rPr lang="pl-PL" b="1" dirty="0"/>
              <a:t>uwag oraz propozycji zmian do tego projektu uchwały</a:t>
            </a:r>
            <a:r>
              <a:rPr lang="pl-PL" dirty="0"/>
              <a:t>, </a:t>
            </a:r>
            <a:r>
              <a:rPr lang="pl-PL" b="1" dirty="0"/>
              <a:t>nie krótszy niż 21 dni od dnia podania do publicznej wiadomości</a:t>
            </a:r>
            <a:r>
              <a:rPr lang="pl-PL" dirty="0"/>
              <a:t>.</a:t>
            </a:r>
          </a:p>
          <a:p>
            <a:r>
              <a:rPr lang="pl-PL" dirty="0"/>
              <a:t>11. Wójt, burmistrz lub prezydent miasta rozpatruje uwagi oraz propozycje, o których mowa w ust. 10, </a:t>
            </a:r>
            <a:r>
              <a:rPr lang="pl-PL" b="1" dirty="0"/>
              <a:t>w terminie nie dłuższym niż 14 dni od dnia upływu terminu ich składania.</a:t>
            </a:r>
          </a:p>
        </p:txBody>
      </p:sp>
    </p:spTree>
    <p:extLst>
      <p:ext uri="{BB962C8B-B14F-4D97-AF65-F5344CB8AC3E}">
        <p14:creationId xmlns:p14="http://schemas.microsoft.com/office/powerpoint/2010/main" val="150773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FB5A6-477E-436C-BE06-AD4515CE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TWORZENIA KĄPIELISKA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9F7957-0BA7-43D7-88E2-315D87F2D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  <a:p>
            <a:r>
              <a:rPr lang="pl-PL" dirty="0"/>
              <a:t>12. Projekt uchwały, o której mowa w ust. 2, wraz z wnioskami, o których mowa w ust. 3, i dokumentami, o których mowa w ust. 5, wójt, burmistrz lub prezydent miasta, najpóźniej </a:t>
            </a:r>
            <a:r>
              <a:rPr lang="pl-PL" b="1" dirty="0"/>
              <a:t>do dnia 28 lutego</a:t>
            </a:r>
            <a:r>
              <a:rPr lang="pl-PL" dirty="0"/>
              <a:t>, przekazuje do zaopiniowania </a:t>
            </a:r>
            <a:r>
              <a:rPr lang="pl-PL" b="1" dirty="0"/>
              <a:t>Wodom Polskim</a:t>
            </a:r>
            <a:r>
              <a:rPr lang="pl-PL" dirty="0"/>
              <a:t>, </a:t>
            </a:r>
            <a:r>
              <a:rPr lang="pl-PL" b="1" dirty="0"/>
              <a:t>właścicielowi wód </a:t>
            </a:r>
            <a:r>
              <a:rPr lang="pl-PL" dirty="0"/>
              <a:t>oraz </a:t>
            </a:r>
            <a:r>
              <a:rPr lang="pl-PL" b="1" dirty="0"/>
              <a:t>właściwemu organowi Inspekcji Ochrony Środowiska</a:t>
            </a:r>
            <a:r>
              <a:rPr lang="pl-PL" dirty="0"/>
              <a:t> i </a:t>
            </a:r>
            <a:r>
              <a:rPr lang="pl-PL" b="1" dirty="0"/>
              <a:t>państwowemu powiatowemu lub państwowemu granicznemu inspektorowi sanitarnemu</a:t>
            </a:r>
            <a:r>
              <a:rPr lang="pl-PL" dirty="0"/>
              <a:t>, a w przypadku kąpieliska położonego na: terenie parku narodowego - także </a:t>
            </a:r>
            <a:r>
              <a:rPr lang="pl-PL" b="1" dirty="0"/>
              <a:t>dyrektorowi parku narodowego</a:t>
            </a:r>
            <a:r>
              <a:rPr lang="pl-PL" dirty="0"/>
              <a:t>, polskich obszarach morskich - także właściwemu </a:t>
            </a:r>
            <a:r>
              <a:rPr lang="pl-PL" b="1" dirty="0"/>
              <a:t>dyrektorowi urzędu morskiego</a:t>
            </a:r>
            <a:r>
              <a:rPr lang="pl-PL" dirty="0"/>
              <a:t>, śródlądowej drodze wodnej - także właściwemu </a:t>
            </a:r>
            <a:r>
              <a:rPr lang="pl-PL" b="1" dirty="0"/>
              <a:t>dyrektorowi urzędu żeglugi śródlądowej</a:t>
            </a:r>
            <a:r>
              <a:rPr lang="pl-PL" dirty="0"/>
              <a:t>. Wody Polskie, właściciel wód, właściwy organ Inspekcji Ochrony Środowiska, państwowy powiatowy lub państwowy graniczny inspektor sanitarny, dyrektor parku narodowego, dyrektor urzędu żeglugi śródlądowej oraz dyrektor urzędu morskiego </a:t>
            </a:r>
            <a:r>
              <a:rPr lang="pl-PL" b="1" dirty="0"/>
              <a:t>wyrażają opinie do przekazanego projektu uchwały</a:t>
            </a:r>
            <a:r>
              <a:rPr lang="pl-PL" dirty="0"/>
              <a:t>, o której mowa w ust. 2, w terminie 14 dni. </a:t>
            </a:r>
            <a:r>
              <a:rPr lang="pl-PL" b="1" dirty="0"/>
              <a:t>Brak opinii w tym terminie uznaje się za wyrażenie opinii pozytywnej.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992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45972-AE6F-48DF-96FF-DEA909B3D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PROCEDURA TWORZENIA MIEJSCA OKAZJONALNEI WYKORZYSTYWANEGO DO KĄPIELI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25C0F9-ED71-4750-8D65-A0EBA9C48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/>
              <a:t>W przypadku gdy nie jest uzasadnione utworzenie kąpieliska</a:t>
            </a:r>
            <a:r>
              <a:rPr lang="pl-PL" dirty="0"/>
              <a:t>, rada gminy może wyrazić, w drodze uchwały będącej </a:t>
            </a:r>
            <a:r>
              <a:rPr lang="pl-PL" b="1" dirty="0"/>
              <a:t>aktem prawa miejscowego</a:t>
            </a:r>
            <a:r>
              <a:rPr lang="pl-PL" dirty="0"/>
              <a:t>, </a:t>
            </a:r>
            <a:r>
              <a:rPr lang="pl-PL" b="1" dirty="0"/>
              <a:t>zgodę na utworzenie miejsca okazjonalnie wykorzystywanego do kąpieli</a:t>
            </a:r>
            <a:r>
              <a:rPr lang="pl-PL" dirty="0"/>
              <a:t>, funkcjonującego przez </a:t>
            </a:r>
            <a:r>
              <a:rPr lang="pl-PL" b="1" dirty="0"/>
              <a:t>okres nie dłuższy niż 30 dni w roku kalendarzowym</a:t>
            </a:r>
            <a:r>
              <a:rPr lang="pl-PL" dirty="0"/>
              <a:t>, </a:t>
            </a:r>
            <a:r>
              <a:rPr lang="pl-PL" b="1" u="sng" dirty="0"/>
              <a:t>określając sezon kąpielowy dla miejsca okazjonalnie wykorzystywanego do kąpieli.</a:t>
            </a:r>
          </a:p>
        </p:txBody>
      </p:sp>
    </p:spTree>
    <p:extLst>
      <p:ext uri="{BB962C8B-B14F-4D97-AF65-F5344CB8AC3E}">
        <p14:creationId xmlns:p14="http://schemas.microsoft.com/office/powerpoint/2010/main" val="2332554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85E0AB-856E-4639-8406-F5AABAEF2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PROCEDURA TWORZENIA MIEJSCA OKAZJONALNIE WYKORZYSTYWANEGO DO KĄPIELI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3D97DB-9649-4DFE-B46A-AF98BF336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Organizator miejsca okazjonalnie wykorzystywanego do kąpieli, </a:t>
            </a:r>
            <a:r>
              <a:rPr lang="pl-PL" b="1" dirty="0"/>
              <a:t>w terminie nie krótszym niż 30 dni przed planowanym otwarciem miejsca okazjonalnie wykorzystywanego do kąpieli</a:t>
            </a:r>
            <a:r>
              <a:rPr lang="pl-PL" dirty="0"/>
              <a:t>, przekazuje wójtowi, burmistrzowi lub prezydentowi miasta wniosek o wyrażenie zgody na utworzenie miejsca okazjonalnie wykorzystywanego do kąpieli.</a:t>
            </a:r>
          </a:p>
        </p:txBody>
      </p:sp>
    </p:spTree>
    <p:extLst>
      <p:ext uri="{BB962C8B-B14F-4D97-AF65-F5344CB8AC3E}">
        <p14:creationId xmlns:p14="http://schemas.microsoft.com/office/powerpoint/2010/main" val="2566436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590E79-3CDA-43DD-9F81-E18AC86E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221" y="32961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PROCEDURA TWORZENIA MIEJSCA OKAZJONALNIE WYKORZYSTYWANEGO DO KĄPIELI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490CFC-BD70-497B-8157-E6E551AAC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3. Wniosek, o którym mowa w ust. 2, zawiera:</a:t>
            </a:r>
          </a:p>
          <a:p>
            <a:pPr marL="0" indent="0">
              <a:buNone/>
            </a:pPr>
            <a:r>
              <a:rPr lang="pl-PL" dirty="0"/>
              <a:t>1) imię i nazwisko albo nazwę oraz adres organizatora;</a:t>
            </a:r>
          </a:p>
          <a:p>
            <a:pPr marL="0" indent="0">
              <a:buNone/>
            </a:pPr>
            <a:r>
              <a:rPr lang="pl-PL" dirty="0"/>
              <a:t>2)nazwę i adres miejsca okazjonalnie wykorzystywanego do kąpieli oraz opis granicy miejsca okazjonalnie wykorzystywanego do kąpieli na aktualnej mapie topograficznej albo </a:t>
            </a:r>
            <a:r>
              <a:rPr lang="pl-PL" dirty="0" err="1"/>
              <a:t>ortofotomapie</a:t>
            </a:r>
            <a:r>
              <a:rPr lang="pl-PL" dirty="0"/>
              <a:t> lub wykaz współrzędnych punktów załamania granicy miejsca okazjonalnie wykorzystywanego do kąpieli;</a:t>
            </a:r>
          </a:p>
          <a:p>
            <a:pPr marL="0" indent="0">
              <a:buNone/>
            </a:pPr>
            <a:r>
              <a:rPr lang="pl-PL" dirty="0"/>
              <a:t>3)wskazanie długości linii brzegowej miejsca okazjonalnie wykorzystywanego do kąpieli;</a:t>
            </a:r>
          </a:p>
          <a:p>
            <a:pPr marL="0" indent="0">
              <a:buNone/>
            </a:pPr>
            <a:r>
              <a:rPr lang="pl-PL" dirty="0"/>
              <a:t>4)wskazanie przewidywanej maksymalnej liczby osób korzystających dziennie z miejsca okazjonalnie wykorzystywanego do kąpieli;</a:t>
            </a:r>
          </a:p>
          <a:p>
            <a:pPr marL="0" indent="0">
              <a:buNone/>
            </a:pPr>
            <a:r>
              <a:rPr lang="pl-PL" dirty="0"/>
              <a:t>5)</a:t>
            </a:r>
            <a:r>
              <a:rPr lang="pl-PL" b="1" dirty="0"/>
              <a:t>wskazanie terminów otwarcia i zamknięcia miejsca okazjonalnie wykorzystywanego do kąpieli;</a:t>
            </a:r>
          </a:p>
          <a:p>
            <a:pPr marL="0" indent="0">
              <a:buNone/>
            </a:pPr>
            <a:r>
              <a:rPr lang="pl-PL" dirty="0"/>
              <a:t>6)wskazanie terminów poboru próbek wody;</a:t>
            </a:r>
          </a:p>
          <a:p>
            <a:pPr marL="0" indent="0">
              <a:buNone/>
            </a:pPr>
            <a:r>
              <a:rPr lang="pl-PL" dirty="0"/>
              <a:t>7)opis infrastruktury miejsca okazjonalnie wykorzystywanego do kąpieli, w tym urządzeń sanitarnych;</a:t>
            </a:r>
          </a:p>
          <a:p>
            <a:pPr marL="0" indent="0">
              <a:buNone/>
            </a:pPr>
            <a:r>
              <a:rPr lang="pl-PL" dirty="0"/>
              <a:t>8)wskazanie sposobu gospodarki odpadami.</a:t>
            </a:r>
          </a:p>
        </p:txBody>
      </p:sp>
    </p:spTree>
    <p:extLst>
      <p:ext uri="{BB962C8B-B14F-4D97-AF65-F5344CB8AC3E}">
        <p14:creationId xmlns:p14="http://schemas.microsoft.com/office/powerpoint/2010/main" val="1187587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EE4133-730B-4086-9581-98F25DE69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PROCEDURA TWORZENIA MIEJSCA OKAZJONALNIE WYKORZYSTYWANEGO DO KĄPIELI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BBB9E7-A7FE-4F30-9448-42C4B94C6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4. Do wniosku, o którym mowa w ust. 2, dołącza się:</a:t>
            </a:r>
          </a:p>
          <a:p>
            <a:pPr marL="0" indent="0">
              <a:buNone/>
            </a:pPr>
            <a:r>
              <a:rPr lang="pl-PL" dirty="0"/>
              <a:t>1) zgodę właściciela wód oraz właściciela gruntu przylegającego do planowanego miejsca okazjonalnie wykorzystywanego do kąpieli na utworzenie miejsca okazjonalnie wykorzystywanego do kąpieli;</a:t>
            </a:r>
          </a:p>
          <a:p>
            <a:pPr marL="0" indent="0">
              <a:buNone/>
            </a:pPr>
            <a:r>
              <a:rPr lang="pl-PL" dirty="0"/>
              <a:t>2) informację, czy w poprzednich latach było w tym miejscu tworzone miejsce okazjonalnie wykorzystywane do kąpieli albo kąpielisko;</a:t>
            </a:r>
          </a:p>
          <a:p>
            <a:pPr marL="0" indent="0">
              <a:buNone/>
            </a:pPr>
            <a:r>
              <a:rPr lang="pl-PL" dirty="0"/>
              <a:t>3) </a:t>
            </a:r>
            <a:r>
              <a:rPr lang="pl-PL" b="1" dirty="0"/>
              <a:t>uzasadnienie braku potrzeby utworzenia kąpieliska.</a:t>
            </a:r>
          </a:p>
        </p:txBody>
      </p:sp>
    </p:spTree>
    <p:extLst>
      <p:ext uri="{BB962C8B-B14F-4D97-AF65-F5344CB8AC3E}">
        <p14:creationId xmlns:p14="http://schemas.microsoft.com/office/powerpoint/2010/main" val="1633797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6F30AA-CA0C-4A38-BEAE-08BBB2AB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PROCEDURA TWORZENIA MIEJSCA OKAZJONALNIE WYKORZYSTYWANEGO DO KĄPIELI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9D66EA-EE12-4014-8AD4-35671C6B8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5. Jeżeli wniosek, o którym mowa w ust. 2, jest niekompletny, wójt, burmistrz lub prezydent miasta wzywa do jego uzupełnienia w terminie 7 dni od dnia doręczenia wezwania.</a:t>
            </a:r>
          </a:p>
          <a:p>
            <a:r>
              <a:rPr lang="pl-PL" dirty="0"/>
              <a:t>6. W przypadku braku uzupełnienia, o którym mowa w ust. 5, w wyznaczonym terminie wniosek, o którym mowa w ust. 2, pozostawia się bez rozpatrzenia.</a:t>
            </a:r>
          </a:p>
        </p:txBody>
      </p:sp>
    </p:spTree>
    <p:extLst>
      <p:ext uri="{BB962C8B-B14F-4D97-AF65-F5344CB8AC3E}">
        <p14:creationId xmlns:p14="http://schemas.microsoft.com/office/powerpoint/2010/main" val="2885306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9F5CCF-3C9D-45C9-B367-FD6E8697C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PROCEDURA TWORZENIA MIEJSCA OKAZJONALNIE WYKORZYSTYWANEGO DO KĄPIELI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4DEA08-4A74-4AB1-B22E-0AFFD92E3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7. Projekt uchwały, o której mowa w ust. 1, wraz z wnioskiem, o którym mowa w ust. 2, i dokumentami, o których mowa w ust. 4, </a:t>
            </a:r>
            <a:r>
              <a:rPr lang="pl-PL" b="1" dirty="0"/>
              <a:t>wójt, burmistrz lub prezydent </a:t>
            </a:r>
            <a:r>
              <a:rPr lang="pl-PL" dirty="0"/>
              <a:t>miasta przekazuje do zaopiniowania </a:t>
            </a:r>
            <a:r>
              <a:rPr lang="pl-PL" b="1" dirty="0"/>
              <a:t>Wodom Polskim</a:t>
            </a:r>
            <a:r>
              <a:rPr lang="pl-PL" dirty="0"/>
              <a:t>, </a:t>
            </a:r>
            <a:r>
              <a:rPr lang="pl-PL" b="1" dirty="0"/>
              <a:t>właścicielowi wód </a:t>
            </a:r>
            <a:r>
              <a:rPr lang="pl-PL" dirty="0"/>
              <a:t>oraz </a:t>
            </a:r>
            <a:r>
              <a:rPr lang="pl-PL" b="1" dirty="0"/>
              <a:t>właściwemu organowi Inspekcji Ochrony Środowiska </a:t>
            </a:r>
            <a:r>
              <a:rPr lang="pl-PL" dirty="0"/>
              <a:t>i </a:t>
            </a:r>
            <a:r>
              <a:rPr lang="pl-PL" b="1" dirty="0"/>
              <a:t>państwowemu powiatowemu lub państwowemu granicznemu inspektorowi sanitarnemu</a:t>
            </a:r>
            <a:r>
              <a:rPr lang="pl-PL" dirty="0"/>
              <a:t>, a w przypadku miejsca okazjonalnie wykorzystywanego do kąpieli położonego na: terenie parku narodowego - także </a:t>
            </a:r>
            <a:r>
              <a:rPr lang="pl-PL" b="1" dirty="0"/>
              <a:t>dyrektorowi parku narodowego</a:t>
            </a:r>
            <a:r>
              <a:rPr lang="pl-PL" dirty="0"/>
              <a:t>, śródlądowej drodze wodnej - także właściwemu </a:t>
            </a:r>
            <a:r>
              <a:rPr lang="pl-PL" b="1" dirty="0"/>
              <a:t>dyrektorowi urzędu żeglugi śródlądowej</a:t>
            </a:r>
            <a:r>
              <a:rPr lang="pl-PL" dirty="0"/>
              <a:t>, polskich obszarach morskich - także właściwemu terytorialnie </a:t>
            </a:r>
            <a:r>
              <a:rPr lang="pl-PL" b="1" dirty="0"/>
              <a:t>dyrektorowi urzędu morskiego</a:t>
            </a:r>
            <a:r>
              <a:rPr lang="pl-PL" dirty="0"/>
              <a:t>. Wody Polskie, właściciel wód, właściwy organ Inspekcji Ochrony Środowiska, państwowy powiatowy lub państwowy graniczny inspektor sanitarny, dyrektor parku narodowego, dyrektor urzędu żeglugi śródlądowej i dyrektor urzędu morskiego </a:t>
            </a:r>
            <a:r>
              <a:rPr lang="pl-PL" b="1" dirty="0"/>
              <a:t>wyrażają opinie do przekazanego projektu uchwały, o której mowa w ust. 1, w terminie 7 dni.</a:t>
            </a:r>
            <a:r>
              <a:rPr lang="pl-PL" dirty="0"/>
              <a:t> Brak opinii w tym terminie uznaje się za wyrażenie opinii pozytywnej.</a:t>
            </a:r>
          </a:p>
        </p:txBody>
      </p:sp>
    </p:spTree>
    <p:extLst>
      <p:ext uri="{BB962C8B-B14F-4D97-AF65-F5344CB8AC3E}">
        <p14:creationId xmlns:p14="http://schemas.microsoft.com/office/powerpoint/2010/main" val="1622974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81ACCC-8D6A-468D-9195-2AB0C0932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642D3-EF82-4E75-BDD3-A4AB585E0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Art. 45 [Oznakowanie]</a:t>
            </a:r>
          </a:p>
          <a:p>
            <a:pPr marL="0" indent="0">
              <a:buNone/>
            </a:pPr>
            <a:r>
              <a:rPr lang="pl-PL" dirty="0"/>
              <a:t>1. Organizator kąpieliska oraz organizator miejsca okazjonalnie wykorzystywanego do kąpieli są obowiązani oznakować kąpielisko.</a:t>
            </a:r>
          </a:p>
          <a:p>
            <a:pPr marL="0" indent="0">
              <a:buNone/>
            </a:pPr>
            <a:r>
              <a:rPr lang="pl-PL" dirty="0"/>
              <a:t>2. Jeżeli został wprowadzony stały zakaz kąpieli, o którym mowa w art. 346 ust. 5, właściwy wójt, burmistrz lub prezydent miasta jest obowiązany oznakować obszar czytelną informacją o zakazie kąpieli.</a:t>
            </a:r>
          </a:p>
          <a:p>
            <a:pPr marL="0" indent="0">
              <a:buNone/>
            </a:pPr>
            <a:r>
              <a:rPr lang="pl-PL" dirty="0"/>
              <a:t>3. </a:t>
            </a:r>
            <a:r>
              <a:rPr lang="pl-PL" b="1" dirty="0"/>
              <a:t>W przypadku zaprzestania prowadzenia przez organizatora kąpieliska lub miejsca okazjonalnie wykorzystywanego do kąpieli tracą one swój status, a organizator jest obowiązany oznakować obszar czytelną informacją o zaprzestaniu prowadzenia kąpieliska lub miejsca okazjonalnie wykorzystywanego do kąpieli i usunąć oznakowanie tych miejsc niezwłocznie, nie później niż w terminie 3 dni od dnia zamknięcia odpowiednio kąpieliska i miejsca okazjonalnie wykorzystywanego do kąpieli.</a:t>
            </a:r>
          </a:p>
        </p:txBody>
      </p:sp>
    </p:spTree>
    <p:extLst>
      <p:ext uri="{BB962C8B-B14F-4D97-AF65-F5344CB8AC3E}">
        <p14:creationId xmlns:p14="http://schemas.microsoft.com/office/powerpoint/2010/main" val="2312392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C2619B-B9BE-4086-B5D3-4716EDA2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RATOWNICY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03E555-7342-487D-B4AA-B21BEF69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Od dnia 28 stycznia 2012 roku, obowiązuje w tej kwestii Rozporządzenie Ministra Spraw Wewnętrznych z dnia 23 stycznia 2012 roku, w sprawie minimalnych wymagań dotyczących liczby ratowników zapewniających stałą kontrolę wyznaczonego obszaru wodnego.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Ten akt prawny w § 2, ustala następujące normy dotyczące liczby ratowników wodnych, na poszczególnych rodzajach obszarów wodnych:</a:t>
            </a:r>
          </a:p>
          <a:p>
            <a:pPr marL="0" indent="0">
              <a:buNone/>
            </a:pPr>
            <a:r>
              <a:rPr lang="pl-PL" dirty="0"/>
              <a:t>1. </a:t>
            </a:r>
            <a:r>
              <a:rPr lang="pl-PL" b="1" dirty="0"/>
              <a:t>w przypadku kąpielisk:</a:t>
            </a:r>
          </a:p>
          <a:p>
            <a:pPr marL="0" indent="0">
              <a:buNone/>
            </a:pPr>
            <a:r>
              <a:rPr lang="pl-PL" dirty="0"/>
              <a:t>a) śródlądowych </a:t>
            </a:r>
            <a:r>
              <a:rPr lang="pl-PL" b="1" dirty="0"/>
              <a:t>na każde 100 m linii brzegowej </a:t>
            </a:r>
            <a:r>
              <a:rPr lang="pl-PL" dirty="0"/>
              <a:t>- </a:t>
            </a:r>
            <a:r>
              <a:rPr lang="pl-PL" b="1" dirty="0"/>
              <a:t>jeden ratownik wodny od strony lądu i jeden ratownik wodny od strony lustra wody, przebywający na łodzi lub platformie umożliwiającej obserwację i umieszczonej poza strefą dla umiejących pływać,</a:t>
            </a:r>
          </a:p>
          <a:p>
            <a:pPr marL="0" indent="0">
              <a:buNone/>
            </a:pPr>
            <a:r>
              <a:rPr lang="pl-PL" dirty="0"/>
              <a:t>b) </a:t>
            </a:r>
            <a:r>
              <a:rPr lang="pl-PL" b="1" dirty="0"/>
              <a:t>nadmorskich na każde 100 m linii brzegowej </a:t>
            </a:r>
            <a:r>
              <a:rPr lang="pl-PL" dirty="0"/>
              <a:t>- </a:t>
            </a:r>
            <a:r>
              <a:rPr lang="pl-PL" b="1" dirty="0"/>
              <a:t>trzyosobowe zespoły ratowników wodnych, w tym co najmniej jeden ratownik od strony lustra wody;</a:t>
            </a:r>
          </a:p>
        </p:txBody>
      </p:sp>
    </p:spTree>
    <p:extLst>
      <p:ext uri="{BB962C8B-B14F-4D97-AF65-F5344CB8AC3E}">
        <p14:creationId xmlns:p14="http://schemas.microsoft.com/office/powerpoint/2010/main" val="271799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E5CE76-65C0-4DF3-B888-A83163B2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PODSTAWA 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8C3271-9D1D-4F11-9A8E-EBB823A1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3600" b="1" dirty="0"/>
              <a:t>Prawo wodne </a:t>
            </a:r>
            <a:r>
              <a:rPr lang="pl-PL" sz="3600" dirty="0"/>
              <a:t>z dnia 20 lipca 2017 r. </a:t>
            </a:r>
            <a:r>
              <a:rPr lang="pl-PL" sz="3600" dirty="0">
                <a:hlinkClick r:id="rId2"/>
              </a:rPr>
              <a:t>(Dz.U. z 2017 r. poz. 1566)</a:t>
            </a:r>
            <a:r>
              <a:rPr lang="pl-PL" sz="3600" dirty="0"/>
              <a:t> tj. z dnia 9 listopada 2018 r. </a:t>
            </a:r>
            <a:r>
              <a:rPr lang="pl-PL" sz="3600" dirty="0">
                <a:hlinkClick r:id="rId3"/>
              </a:rPr>
              <a:t>(Dz.U. z 2018 r. poz. 2268 z </a:t>
            </a:r>
            <a:r>
              <a:rPr lang="pl-PL" sz="3600" dirty="0" err="1">
                <a:hlinkClick r:id="rId3"/>
              </a:rPr>
              <a:t>późn</a:t>
            </a:r>
            <a:r>
              <a:rPr lang="pl-PL" sz="3600" dirty="0">
                <a:hlinkClick r:id="rId3"/>
              </a:rPr>
              <a:t>. zm.)</a:t>
            </a:r>
            <a:endParaRPr lang="pl-PL" sz="3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71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160984-8B80-44FB-B8E6-D8B7DBF7C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AB4642-F146-4A40-8BE8-188D40BB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2</a:t>
            </a:r>
            <a:r>
              <a:rPr lang="pl-PL" b="1" dirty="0"/>
              <a:t>. w miejscach okazjonalnie wykorzystywanych do kąpieli - dwóch ratowników wodnych;</a:t>
            </a:r>
          </a:p>
          <a:p>
            <a:pPr marL="0" indent="0">
              <a:buNone/>
            </a:pPr>
            <a:r>
              <a:rPr lang="pl-PL" dirty="0"/>
              <a:t>3. w przypadku pływalni:</a:t>
            </a:r>
          </a:p>
          <a:p>
            <a:pPr marL="0" indent="0">
              <a:buNone/>
            </a:pPr>
            <a:r>
              <a:rPr lang="pl-PL" dirty="0"/>
              <a:t>a) dysponującej nieckami basenowymi o długości do 25 m - jeden ratownik wodny,</a:t>
            </a:r>
          </a:p>
          <a:p>
            <a:pPr marL="0" indent="0">
              <a:buNone/>
            </a:pPr>
            <a:r>
              <a:rPr lang="pl-PL" dirty="0"/>
              <a:t>b) dysponującej nieckami basenowymi o długości 25-50 m - dwóch ratowników wodnych,</a:t>
            </a:r>
          </a:p>
          <a:p>
            <a:pPr marL="0" indent="0">
              <a:buNone/>
            </a:pPr>
            <a:r>
              <a:rPr lang="pl-PL" dirty="0"/>
              <a:t>c) dysponującej nieckami basenowymi o długości powyżej 50 m - trzech ratowników wodnych;</a:t>
            </a:r>
          </a:p>
          <a:p>
            <a:pPr marL="0" indent="0">
              <a:buNone/>
            </a:pPr>
            <a:r>
              <a:rPr lang="pl-PL" dirty="0"/>
              <a:t>4. w przypadku innych obiektów dysponujących nieckami basenowymi o łącznej powierzchni powyżej 100 m2 i głębokości ponad 0,4 m w najgłębszym miejscu lub głębokości powyżej 1,2 m - co najmniej jeden ratownik wodny.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840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94B73F-ED3A-4761-9674-7D685672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KĄPIELISKA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7C18F0-F492-4743-9503-FD76CFA1F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Przez KĄPIELISKO „rozumie się przez to </a:t>
            </a:r>
            <a:r>
              <a:rPr lang="pl-PL" b="1" dirty="0"/>
              <a:t>wyznaczony przez radę gminy wydzielony </a:t>
            </a:r>
            <a:r>
              <a:rPr lang="pl-PL" dirty="0"/>
              <a:t>i </a:t>
            </a:r>
            <a:r>
              <a:rPr lang="pl-PL" b="1" dirty="0"/>
              <a:t>oznakowany fragment wód powierzchniowych</a:t>
            </a:r>
            <a:r>
              <a:rPr lang="pl-PL" dirty="0"/>
              <a:t>, </a:t>
            </a:r>
            <a:r>
              <a:rPr lang="pl-PL" b="1" u="sng" dirty="0"/>
              <a:t>wykorzystywany przez dużą liczbę osób kąpiących się</a:t>
            </a:r>
            <a:r>
              <a:rPr lang="pl-PL" dirty="0"/>
              <a:t>, pod warunkiem że w stosunku do tego kąpieliska nie wydano stałego zakazu kąpieli; </a:t>
            </a:r>
            <a:r>
              <a:rPr lang="pl-PL" u="sng" dirty="0"/>
              <a:t>kąpieliskiem nie jest: pływalnia, basen pływacki lub uzdrowiskowy, zamknięty zbiornik wodny podlegający oczyszczaniu lub wykorzystywaniu w celach terapeutycznych, sztuczny, zamknięty zbiornik wodny, oddzielony od wód powierzchniowych i wód podziemnych</a:t>
            </a:r>
            <a:r>
              <a:rPr lang="pl-PL" dirty="0"/>
              <a:t>;”</a:t>
            </a:r>
          </a:p>
          <a:p>
            <a:pPr marL="0" indent="0">
              <a:buNone/>
            </a:pPr>
            <a:r>
              <a:rPr lang="pl-PL" dirty="0"/>
              <a:t>ART.16 pkt 22 ustawy prawo wodne</a:t>
            </a:r>
          </a:p>
        </p:txBody>
      </p:sp>
    </p:spTree>
    <p:extLst>
      <p:ext uri="{BB962C8B-B14F-4D97-AF65-F5344CB8AC3E}">
        <p14:creationId xmlns:p14="http://schemas.microsoft.com/office/powerpoint/2010/main" val="20349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8AA148-E5BA-4166-AB1D-D487742A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MIEJSCA OKAZJONALNEI WYKORZYSTYWANEGO DO KĄPIELI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8B2E79-E193-427B-8125-630698EC8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Przez „miejsce okazjonalnie wykorzystywane do kąpieli” rozumie się przez to </a:t>
            </a:r>
            <a:r>
              <a:rPr lang="pl-PL" b="1" dirty="0"/>
              <a:t>wykorzystywany do kąpieli wydzielony i oznakowany fragment wód powierzchniowych</a:t>
            </a:r>
            <a:r>
              <a:rPr lang="pl-PL" dirty="0"/>
              <a:t> </a:t>
            </a:r>
            <a:r>
              <a:rPr lang="pl-PL" u="sng" dirty="0"/>
              <a:t>niebędący kąpieliskiem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4832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CB2AD3-B796-4D97-A9E5-16280E70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TWORZENIA KĄPIELISKA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C03DAC-D5D8-4881-8A65-3C962A3F3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 1. Rada gminy </a:t>
            </a:r>
            <a:r>
              <a:rPr lang="pl-PL" b="1" dirty="0"/>
              <a:t>określa</a:t>
            </a:r>
            <a:r>
              <a:rPr lang="pl-PL" dirty="0"/>
              <a:t>, w drodze uchwały będącej aktem prawa miejscowego, </a:t>
            </a:r>
            <a:r>
              <a:rPr lang="pl-PL" b="1" dirty="0"/>
              <a:t>corocznie do dnia 20 maja sezon kąpielowy</a:t>
            </a:r>
            <a:r>
              <a:rPr lang="pl-PL" dirty="0"/>
              <a:t>, który obejmuje </a:t>
            </a:r>
            <a:r>
              <a:rPr lang="pl-PL" b="1" dirty="0"/>
              <a:t>okres między 1 czerwca a 30 września.</a:t>
            </a:r>
          </a:p>
          <a:p>
            <a:r>
              <a:rPr lang="pl-PL" dirty="0"/>
              <a:t>2. Rada gminy określa, w drodze uchwały będącej aktem prawa miejscowego, corocznie </a:t>
            </a:r>
            <a:r>
              <a:rPr lang="pl-PL" b="1" dirty="0"/>
              <a:t>do dnia 20 maja </a:t>
            </a:r>
            <a:r>
              <a:rPr lang="pl-PL" dirty="0"/>
              <a:t>wykaz kąpielisk na terenie gminy lub na polskich obszarach morskich przyległych do danej gminy.</a:t>
            </a:r>
          </a:p>
          <a:p>
            <a:r>
              <a:rPr lang="pl-PL" dirty="0"/>
              <a:t>3. Organizator kąpieliska </a:t>
            </a:r>
            <a:r>
              <a:rPr lang="pl-PL" b="1" dirty="0"/>
              <a:t>do dnia 31 grudnia roku poprzedzającego </a:t>
            </a:r>
            <a:r>
              <a:rPr lang="pl-PL" dirty="0"/>
              <a:t>sezon kąpielowy, w którym kąpielisko ma być otwarte, przekazuje wójtowi, burmistrzowi lub prezydentowi miasta wniosek o umieszczenie w wykazie kąpielisk, o którym mowa w ust. 2, wydzielonego fragmentu wód powierzchniowych, na którym planuje utworzyć kąpielisko.</a:t>
            </a:r>
          </a:p>
        </p:txBody>
      </p:sp>
    </p:spTree>
    <p:extLst>
      <p:ext uri="{BB962C8B-B14F-4D97-AF65-F5344CB8AC3E}">
        <p14:creationId xmlns:p14="http://schemas.microsoft.com/office/powerpoint/2010/main" val="157768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9F6EBB-60EA-4DC9-812D-16163AE0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TWORZENIA KĄPIELISKA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CC0577-D0F5-4DA1-94CD-E669B02AC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4. Wniosek, o którym mowa w ust. 3, zawiera:</a:t>
            </a:r>
          </a:p>
          <a:p>
            <a:pPr marL="0" indent="0">
              <a:buNone/>
            </a:pPr>
            <a:r>
              <a:rPr lang="pl-PL" dirty="0"/>
              <a:t>1) imię i nazwisko albo nazwę oraz adres organizatora;</a:t>
            </a:r>
          </a:p>
          <a:p>
            <a:pPr marL="0" indent="0">
              <a:buNone/>
            </a:pPr>
            <a:r>
              <a:rPr lang="pl-PL" dirty="0"/>
              <a:t>2) nazwę i adres kąpieliska oraz opis granicy kąpieliska na aktualnej mapie topograficznej albo </a:t>
            </a:r>
            <a:r>
              <a:rPr lang="pl-PL" dirty="0" err="1"/>
              <a:t>ortofotomapie</a:t>
            </a:r>
            <a:r>
              <a:rPr lang="pl-PL" dirty="0"/>
              <a:t> lub wykaz współrzędnych punktów załamania granicy kąpieliska;</a:t>
            </a:r>
          </a:p>
          <a:p>
            <a:pPr marL="0" indent="0">
              <a:buNone/>
            </a:pPr>
            <a:r>
              <a:rPr lang="pl-PL" dirty="0"/>
              <a:t>3) wskazanie długości linii brzegowej kąpieliska;</a:t>
            </a:r>
          </a:p>
          <a:p>
            <a:pPr marL="0" indent="0">
              <a:buNone/>
            </a:pPr>
            <a:r>
              <a:rPr lang="pl-PL" dirty="0"/>
              <a:t>4) wskazanie przewidywanej maksymalnej liczby osób korzystających dziennie z kąpieliska;</a:t>
            </a:r>
          </a:p>
          <a:p>
            <a:pPr marL="0" indent="0">
              <a:buNone/>
            </a:pPr>
            <a:r>
              <a:rPr lang="pl-PL" dirty="0"/>
              <a:t>5) </a:t>
            </a:r>
            <a:r>
              <a:rPr lang="pl-PL" b="1" dirty="0"/>
              <a:t>wskazanie terminów otwarcia i zamknięcia kąpieliska;</a:t>
            </a:r>
          </a:p>
          <a:p>
            <a:pPr marL="0" indent="0">
              <a:buNone/>
            </a:pPr>
            <a:r>
              <a:rPr lang="pl-PL" dirty="0"/>
              <a:t>6) opis infrastruktury kąpieliska, w tym urządzeń sanitarnych;</a:t>
            </a:r>
          </a:p>
          <a:p>
            <a:pPr marL="0" indent="0">
              <a:buNone/>
            </a:pPr>
            <a:r>
              <a:rPr lang="pl-PL" dirty="0"/>
              <a:t>7) wskazanie sposobu gospodarki odpadami.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11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DF0924-F8C1-4DAA-AA8B-37DAE90C4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TWORZENIA KĄPIELISKA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8D2B28-C7CC-4CFC-8948-6F2096D56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5. Do wniosku, o którym mowa w ust. 3, dołącza się:</a:t>
            </a:r>
          </a:p>
          <a:p>
            <a:pPr marL="0" indent="0">
              <a:buNone/>
            </a:pPr>
            <a:r>
              <a:rPr lang="pl-PL" dirty="0"/>
              <a:t>1) kopię zgłoszenia wodnoprawnego, o którym mowa w art. 394 ust. 1 pkt 4, wraz z zaświadczeniem o niezgłoszeniu sprzeciwu, o którym mowa w art. 423 ust. 9;</a:t>
            </a:r>
          </a:p>
          <a:p>
            <a:pPr marL="0" indent="0">
              <a:buNone/>
            </a:pPr>
            <a:r>
              <a:rPr lang="pl-PL" dirty="0"/>
              <a:t>2) informacje dotyczące planowanego kąpieliska:</a:t>
            </a:r>
          </a:p>
          <a:p>
            <a:pPr marL="0" indent="0">
              <a:buNone/>
            </a:pPr>
            <a:r>
              <a:rPr lang="pl-PL" dirty="0"/>
              <a:t>a) aktualny profil wody w kąpielisku,</a:t>
            </a:r>
          </a:p>
          <a:p>
            <a:pPr marL="0" indent="0">
              <a:buNone/>
            </a:pPr>
            <a:r>
              <a:rPr lang="pl-PL" dirty="0"/>
              <a:t>b) status kąpieliska w poprzednim sezonie kąpielowym (czynne, nieczynne) albo wzmianka, że wniosek dotyczy kąpieliska nowo utworzonego,</a:t>
            </a:r>
          </a:p>
          <a:p>
            <a:pPr marL="0" indent="0">
              <a:buNone/>
            </a:pPr>
            <a:r>
              <a:rPr lang="pl-PL" dirty="0"/>
              <a:t>c) ocena jakości wody i klasyfikacja wody w kąpielisku w poprzednim sezonie kąpielowym, jeżeli wniosek dotyczy istniejącego kąpieliska,</a:t>
            </a:r>
          </a:p>
          <a:p>
            <a:pPr marL="0" indent="0">
              <a:buNone/>
            </a:pPr>
            <a:r>
              <a:rPr lang="pl-PL" dirty="0"/>
              <a:t>d) udogodnienia i środki podjęte w celu promowania kąpieli;</a:t>
            </a:r>
          </a:p>
          <a:p>
            <a:pPr marL="0" indent="0">
              <a:buNone/>
            </a:pPr>
            <a:r>
              <a:rPr lang="pl-PL" dirty="0"/>
              <a:t>3) zgodę właściciela wód oraz właściciela gruntu przylegającego do kąpieliska na utworzenie kąpieliska.</a:t>
            </a:r>
          </a:p>
        </p:txBody>
      </p:sp>
    </p:spTree>
    <p:extLst>
      <p:ext uri="{BB962C8B-B14F-4D97-AF65-F5344CB8AC3E}">
        <p14:creationId xmlns:p14="http://schemas.microsoft.com/office/powerpoint/2010/main" val="253437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A36CFD-EFB8-49A4-9203-79F65BA1C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TWORZENIA KĄPIELISKA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A331C1-1806-45E5-B771-2C5C9392C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6. Jeżeli wniosek, o którym mowa w ust. 3, jest niekompletny, wójt, burmistrz lub prezydent miasta wzywa do jego uzupełnienia w terminie 7 dni od dnia doręczenia wezwania.</a:t>
            </a:r>
          </a:p>
          <a:p>
            <a:r>
              <a:rPr lang="pl-PL" dirty="0"/>
              <a:t>7. W przypadku braku uzupełnienia, o którym mowa w ust. 6, w wyznaczonym terminie wniosek, o którym mowa w ust. 3, pozostawia się bez rozpatrzenia.</a:t>
            </a:r>
          </a:p>
          <a:p>
            <a:r>
              <a:rPr lang="pl-PL" dirty="0"/>
              <a:t>8. </a:t>
            </a:r>
            <a:r>
              <a:rPr lang="pl-PL" b="1" dirty="0"/>
              <a:t>Wójt, burmistrz lub prezydent miasta przygotowuje projekt uchwały, o której mowa w ust. 2, obejmujący wykaz planowanych kąpielisk, sporządzony po rozpatrzeniu wniosków, o których mowa w ust. 3, oraz wykaz wydzielonych fragmentów wód powierzchniowych, na których planuje utworzyć kąpieliska, dla których będzie organizatorem.</a:t>
            </a:r>
          </a:p>
        </p:txBody>
      </p:sp>
    </p:spTree>
    <p:extLst>
      <p:ext uri="{BB962C8B-B14F-4D97-AF65-F5344CB8AC3E}">
        <p14:creationId xmlns:p14="http://schemas.microsoft.com/office/powerpoint/2010/main" val="266825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221C4-5435-4BAE-8E6F-DBA3114E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TWORZENIA KĄPIELISKA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18127F-2C07-45ED-9CD7-99B599B51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9. W przypadku gdy organizatorem kąpieliska jest wójt, burmistrz lub prezydent miasta, przepisy ust. 5 stosuje się odpowiednio.</a:t>
            </a:r>
          </a:p>
        </p:txBody>
      </p:sp>
    </p:spTree>
    <p:extLst>
      <p:ext uri="{BB962C8B-B14F-4D97-AF65-F5344CB8AC3E}">
        <p14:creationId xmlns:p14="http://schemas.microsoft.com/office/powerpoint/2010/main" val="17105195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1888</Words>
  <Application>Microsoft Office PowerPoint</Application>
  <PresentationFormat>Panoramiczny</PresentationFormat>
  <Paragraphs>88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Motyw pakietu Office</vt:lpstr>
      <vt:lpstr>KĄPIELISKO CZY MIEJSCE OKAZJONALNIE WYKORZYSTYWNE DO KĄPIELI?</vt:lpstr>
      <vt:lpstr>PODSTAWA PRAWNA</vt:lpstr>
      <vt:lpstr>Pojęcie KĄPIELISKA</vt:lpstr>
      <vt:lpstr>Pojęcie MIEJSCA OKAZJONALNEI WYKORZYSTYWANEGO DO KĄPIELI</vt:lpstr>
      <vt:lpstr>PROCEDURA TWORZENIA KĄPIELISKA</vt:lpstr>
      <vt:lpstr>PROCEDURA TWORZENIA KĄPIELISKA</vt:lpstr>
      <vt:lpstr>PROCEDURA TWORZENIA KĄPIELISKA</vt:lpstr>
      <vt:lpstr>PROCEDURA TWORZENIA KĄPIELISKA</vt:lpstr>
      <vt:lpstr>PROCEDURA TWORZENIA KĄPIELISKA</vt:lpstr>
      <vt:lpstr>PROCEDURA TWORZENIA KĄPIELISKA</vt:lpstr>
      <vt:lpstr>PROCEDURA TWORZENIA KĄPIELISKA</vt:lpstr>
      <vt:lpstr>PROCEDURA TWORZENIA MIEJSCA OKAZJONALNEI WYKORZYSTYWANEGO DO KĄPIELI</vt:lpstr>
      <vt:lpstr>PROCEDURA TWORZENIA MIEJSCA OKAZJONALNIE WYKORZYSTYWANEGO DO KĄPIELI</vt:lpstr>
      <vt:lpstr>PROCEDURA TWORZENIA MIEJSCA OKAZJONALNIE WYKORZYSTYWANEGO DO KĄPIELI</vt:lpstr>
      <vt:lpstr>PROCEDURA TWORZENIA MIEJSCA OKAZJONALNIE WYKORZYSTYWANEGO DO KĄPIELI</vt:lpstr>
      <vt:lpstr>PROCEDURA TWORZENIA MIEJSCA OKAZJONALNIE WYKORZYSTYWANEGO DO KĄPIELI</vt:lpstr>
      <vt:lpstr>PROCEDURA TWORZENIA MIEJSCA OKAZJONALNIE WYKORZYSTYWANEGO DO KĄPIELI</vt:lpstr>
      <vt:lpstr>Prezentacja programu PowerPoint</vt:lpstr>
      <vt:lpstr>RATOWNICY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KĄPIELISKO CZY MIEJSCE OKAZJONALNIE WYKORZYSZTYWNE DO KĄPIELI</dc:title>
  <dc:creator>Nowak Krzysztof</dc:creator>
  <cp:lastModifiedBy>Nowak Krzysztof</cp:lastModifiedBy>
  <cp:revision>8</cp:revision>
  <dcterms:created xsi:type="dcterms:W3CDTF">2019-06-28T06:28:11Z</dcterms:created>
  <dcterms:modified xsi:type="dcterms:W3CDTF">2019-06-28T09:59:50Z</dcterms:modified>
</cp:coreProperties>
</file>