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1" r:id="rId2"/>
    <p:sldId id="341" r:id="rId3"/>
    <p:sldId id="354" r:id="rId4"/>
    <p:sldId id="374" r:id="rId5"/>
    <p:sldId id="358" r:id="rId6"/>
    <p:sldId id="359" r:id="rId7"/>
    <p:sldId id="360" r:id="rId8"/>
    <p:sldId id="361" r:id="rId9"/>
    <p:sldId id="362" r:id="rId10"/>
    <p:sldId id="373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51" r:id="rId20"/>
    <p:sldId id="372" r:id="rId21"/>
    <p:sldId id="353" r:id="rId22"/>
    <p:sldId id="343" r:id="rId23"/>
    <p:sldId id="350" r:id="rId24"/>
  </p:sldIdLst>
  <p:sldSz cx="9144000" cy="6858000" type="screen4x3"/>
  <p:notesSz cx="6797675" cy="9926638"/>
  <p:custDataLst>
    <p:tags r:id="rId26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11"/>
            <p14:sldId id="341"/>
            <p14:sldId id="354"/>
            <p14:sldId id="374"/>
            <p14:sldId id="358"/>
            <p14:sldId id="359"/>
            <p14:sldId id="360"/>
            <p14:sldId id="361"/>
            <p14:sldId id="362"/>
            <p14:sldId id="373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51"/>
            <p14:sldId id="372"/>
            <p14:sldId id="353"/>
            <p14:sldId id="343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89348" autoAdjust="0"/>
  </p:normalViewPr>
  <p:slideViewPr>
    <p:cSldViewPr>
      <p:cViewPr varScale="1">
        <p:scale>
          <a:sx n="70" d="100"/>
          <a:sy n="70" d="100"/>
        </p:scale>
        <p:origin x="4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28.09.2018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539552" y="1556792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pl-PL" sz="6400" b="1" cap="small" dirty="0" smtClean="0"/>
              <a:t>aktualne zmiany </a:t>
            </a:r>
            <a:r>
              <a:rPr lang="pl-PL" sz="6400" b="1" cap="small" dirty="0"/>
              <a:t>w systemie oświaty</a:t>
            </a:r>
            <a:endParaRPr lang="pl-PL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589294" y="6488668"/>
            <a:ext cx="413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28 września 2018 r. CHORZÓW 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500" dirty="0" smtClean="0">
                <a:solidFill>
                  <a:schemeClr val="tx1"/>
                </a:solidFill>
              </a:rPr>
              <a:t>Nowe kryterium podziału </a:t>
            </a:r>
            <a:r>
              <a:rPr lang="pl-PL" sz="2500" dirty="0">
                <a:solidFill>
                  <a:schemeClr val="tx1"/>
                </a:solidFill>
              </a:rPr>
              <a:t>części oświatowej </a:t>
            </a:r>
            <a:r>
              <a:rPr lang="pl-PL" sz="2500" dirty="0" smtClean="0">
                <a:solidFill>
                  <a:schemeClr val="tx1"/>
                </a:solidFill>
              </a:rPr>
              <a:t/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subwencji ogólnej</a:t>
            </a:r>
            <a:endParaRPr lang="sv-SE" sz="25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pl-PL" dirty="0"/>
              <a:t>Wprowadzono nowe kryterium do podziału subwencji oświatowej polegające na zróżnicowaniu kwot ustalanych na uczniów objętych kształceniem zawodowym </a:t>
            </a:r>
            <a:r>
              <a:rPr lang="pl-PL" dirty="0" smtClean="0"/>
              <a:t>w </a:t>
            </a:r>
            <a:r>
              <a:rPr lang="pl-PL" dirty="0"/>
              <a:t>zawodach szkolnictwa branżowego o szczególnym znaczeniu dla kultury i dziedzictwa narodowego. </a:t>
            </a:r>
            <a:endParaRPr lang="pl-PL" dirty="0" smtClean="0"/>
          </a:p>
          <a:p>
            <a:pPr marL="457200" lvl="1" indent="0">
              <a:buNone/>
            </a:pP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pPr algn="ctr">
              <a:buNone/>
            </a:pPr>
            <a:r>
              <a:rPr lang="pl-PL" sz="4400" dirty="0" smtClean="0"/>
              <a:t>Najważniejsze </a:t>
            </a:r>
            <a:r>
              <a:rPr lang="pl-PL" sz="4400" dirty="0" smtClean="0"/>
              <a:t>zmiany w zakresie </a:t>
            </a:r>
            <a:r>
              <a:rPr lang="pl-PL" sz="4400" b="1" dirty="0" smtClean="0"/>
              <a:t>Systemu Informacji oświatowej</a:t>
            </a:r>
            <a:endParaRPr lang="sv-SE" sz="4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7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tx1"/>
                </a:solidFill>
              </a:rPr>
              <a:t> 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/>
          </a:bodyPr>
          <a:lstStyle/>
          <a:p>
            <a:pPr lvl="1"/>
            <a:r>
              <a:rPr lang="pl-PL" dirty="0" smtClean="0"/>
              <a:t>uszczegółowienie zakresu danych gromadzonych w SIO dot. uczniów objętych </a:t>
            </a:r>
            <a:r>
              <a:rPr lang="pl-PL" dirty="0"/>
              <a:t>pomocą </a:t>
            </a:r>
            <a:r>
              <a:rPr lang="pl-PL" dirty="0" smtClean="0"/>
              <a:t>psychologiczno-pedagogiczną (posiadanie orzeczenia), uczestniczących w zajęciach </a:t>
            </a:r>
            <a:r>
              <a:rPr lang="pl-PL" dirty="0" err="1" smtClean="0"/>
              <a:t>wdż</a:t>
            </a:r>
            <a:r>
              <a:rPr lang="pl-PL" dirty="0" smtClean="0"/>
              <a:t>, korzystających ze świetlicy szkolnej,</a:t>
            </a:r>
          </a:p>
          <a:p>
            <a:pPr lvl="1"/>
            <a:r>
              <a:rPr lang="pl-PL" dirty="0" smtClean="0"/>
              <a:t>zmiana terminu przekazywania niektórych danych w SIO (np. o pomieszczeniach),</a:t>
            </a:r>
          </a:p>
          <a:p>
            <a:pPr lvl="1"/>
            <a:r>
              <a:rPr lang="pl-PL" dirty="0"/>
              <a:t>ułatwienie oraz usprawnienie procesu przyznawania danych dostępowych do </a:t>
            </a:r>
            <a:r>
              <a:rPr lang="pl-PL" dirty="0" smtClean="0"/>
              <a:t>SIO, </a:t>
            </a:r>
          </a:p>
          <a:p>
            <a:pPr lvl="1"/>
            <a:r>
              <a:rPr lang="pl-PL" dirty="0" smtClean="0"/>
              <a:t>inne </a:t>
            </a:r>
            <a:r>
              <a:rPr lang="pl-PL" dirty="0"/>
              <a:t>zmiany doprecyzowujące oraz dostosowujące przepisy ustawy o SIO do zmian wprowadzanych w kształceniu </a:t>
            </a:r>
            <a:r>
              <a:rPr lang="pl-PL" dirty="0" smtClean="0"/>
              <a:t>zawodowym. </a:t>
            </a:r>
            <a:endParaRPr lang="pl-PL" dirty="0"/>
          </a:p>
          <a:p>
            <a:pPr lvl="1"/>
            <a:endParaRPr lang="pl-PL" dirty="0" smtClean="0"/>
          </a:p>
          <a:p>
            <a:pPr lvl="1"/>
            <a:endParaRPr lang="pl-PL" dirty="0"/>
          </a:p>
          <a:p>
            <a:pPr lvl="0"/>
            <a:endParaRPr lang="pl-PL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5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pPr algn="ctr">
              <a:buNone/>
            </a:pPr>
            <a:r>
              <a:rPr lang="pl-PL" sz="4400" dirty="0" smtClean="0"/>
              <a:t>Najważniejszej zmiany w zakresie </a:t>
            </a:r>
            <a:r>
              <a:rPr lang="pl-PL" sz="4400" b="1" dirty="0" smtClean="0"/>
              <a:t>Karty Nauczyciela</a:t>
            </a:r>
            <a:endParaRPr lang="sv-SE" sz="4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1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tx1"/>
                </a:solidFill>
              </a:rPr>
              <a:t> 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Autofit/>
          </a:bodyPr>
          <a:lstStyle/>
          <a:p>
            <a:pPr lvl="0">
              <a:spcBef>
                <a:spcPts val="800"/>
              </a:spcBef>
            </a:pPr>
            <a:r>
              <a:rPr lang="pl-PL" sz="2000" dirty="0"/>
              <a:t>O</a:t>
            </a:r>
            <a:r>
              <a:rPr lang="pl-PL" sz="2000" dirty="0" smtClean="0"/>
              <a:t>kreślenie </a:t>
            </a:r>
            <a:r>
              <a:rPr lang="pl-PL" sz="2000" dirty="0"/>
              <a:t>tygodniowego obowiązkowego wymiaru godzin zajęć nauczycieli przedszkoli pracujących z grupami obejmującymi dzieci 6-letnie oraz dzieci młodsze (art. 42 ust. 7 pkt 3 ustawy – Karta Nauczyciela</a:t>
            </a:r>
            <a:r>
              <a:rPr lang="pl-PL" sz="2000" dirty="0" smtClean="0"/>
              <a:t>)</a:t>
            </a:r>
            <a:r>
              <a:rPr lang="pl-PL" sz="2000" dirty="0"/>
              <a:t> </a:t>
            </a:r>
          </a:p>
          <a:p>
            <a:pPr lvl="0">
              <a:spcBef>
                <a:spcPts val="800"/>
              </a:spcBef>
            </a:pPr>
            <a:r>
              <a:rPr lang="pl-PL" sz="2000" dirty="0" smtClean="0"/>
              <a:t>Zmiana </a:t>
            </a:r>
            <a:r>
              <a:rPr lang="pl-PL" sz="2000" dirty="0"/>
              <a:t>wymogu posiadania wyróżniającej oceny pracy na ocenę bardzo dobrą, w przypadku ubiegania się przez dyrektora szkoły o stopień nauczyciela dyplomowanego (art. 9e ust. 1 ustawy – Karta Nauczyciela</a:t>
            </a:r>
            <a:r>
              <a:rPr lang="pl-PL" sz="2000" dirty="0" smtClean="0"/>
              <a:t>)</a:t>
            </a:r>
            <a:endParaRPr lang="pl-PL" sz="2000" dirty="0"/>
          </a:p>
          <a:p>
            <a:pPr lvl="0">
              <a:spcBef>
                <a:spcPts val="800"/>
              </a:spcBef>
            </a:pPr>
            <a:r>
              <a:rPr lang="pl-PL" sz="2000" dirty="0" smtClean="0"/>
              <a:t>Zmiana obligatoryjnych terminów dokonywania oceny pracy nauczycieli – wydłużenie okresu pracy, co który dokonuje się oceny (z 3 do 5 lat) </a:t>
            </a:r>
          </a:p>
          <a:p>
            <a:pPr lvl="0">
              <a:spcBef>
                <a:spcPts val="800"/>
              </a:spcBef>
            </a:pPr>
            <a:r>
              <a:rPr lang="pl-PL" sz="2000" dirty="0" smtClean="0"/>
              <a:t>Doprecyzowanie </a:t>
            </a:r>
            <a:r>
              <a:rPr lang="pl-PL" sz="2000" dirty="0"/>
              <a:t>kwestii dotyczącej prawa do urlopu wypoczynkowego w wymiarze proporcjonalnym do przepracowanego okresu (art. 64 po ust. 5a dodaje się ust. 5b ustawy – Karta Nauczyciela</a:t>
            </a:r>
            <a:r>
              <a:rPr lang="pl-PL" sz="2000" dirty="0" smtClean="0"/>
              <a:t>)</a:t>
            </a:r>
            <a:endParaRPr lang="pl-PL" sz="2000" dirty="0"/>
          </a:p>
          <a:p>
            <a:pPr lvl="0">
              <a:spcBef>
                <a:spcPts val="800"/>
              </a:spcBef>
            </a:pPr>
            <a:r>
              <a:rPr lang="pl-PL" sz="2000" dirty="0" smtClean="0"/>
              <a:t>Doprecyzowanie </a:t>
            </a:r>
            <a:r>
              <a:rPr lang="pl-PL" sz="2000" dirty="0"/>
              <a:t>kwestii dotyczącej terminu wydania przez dyrektora szkoły skierowania na badania lekarskie przeprowadzane przez uprawnionego lekarza (art. 73 ust. 10a ustawy – Karta Nauczyciela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1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4400" dirty="0" smtClean="0"/>
              <a:t>Zmiany </a:t>
            </a:r>
            <a:r>
              <a:rPr lang="pl-PL" sz="4400" b="1" cap="small" dirty="0" smtClean="0"/>
              <a:t>w o</a:t>
            </a:r>
            <a:r>
              <a:rPr lang="pl-PL" sz="4400" dirty="0" smtClean="0"/>
              <a:t>bszarze </a:t>
            </a:r>
            <a:r>
              <a:rPr lang="pl-PL" sz="4400" dirty="0"/>
              <a:t>Organizacji </a:t>
            </a:r>
            <a:r>
              <a:rPr lang="pl-PL" sz="4400" dirty="0" smtClean="0"/>
              <a:t>Oświaty</a:t>
            </a:r>
            <a:endParaRPr lang="pl-PL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>
                <a:solidFill>
                  <a:schemeClr val="tx1"/>
                </a:solidFill>
              </a:rPr>
              <a:t> 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pl-PL" sz="3000" dirty="0"/>
              <a:t>ustalanie obwodów szkół </a:t>
            </a:r>
            <a:r>
              <a:rPr lang="pl-PL" sz="3000" dirty="0" smtClean="0"/>
              <a:t>podstawowych w przypadkach gdy istnieją obwody z częścią wspólną </a:t>
            </a:r>
            <a:r>
              <a:rPr lang="pl-PL" sz="3000" dirty="0"/>
              <a:t>lub są ze sobą tożsame</a:t>
            </a:r>
          </a:p>
          <a:p>
            <a:pPr algn="just">
              <a:spcBef>
                <a:spcPts val="800"/>
              </a:spcBef>
            </a:pPr>
            <a:r>
              <a:rPr lang="pl-PL" sz="3000" dirty="0"/>
              <a:t>wykazywanie, w uchwałach w sprawie ustalenia planu sieci szkół podstawowych, innych lokalizacji prowadzenia zajęć dydaktycznych, wychowawczych i opiekuńczych szkoły podstawowej</a:t>
            </a:r>
          </a:p>
          <a:p>
            <a:pPr algn="just">
              <a:spcBef>
                <a:spcPts val="800"/>
              </a:spcBef>
            </a:pPr>
            <a:r>
              <a:rPr lang="pl-PL" sz="3000" dirty="0" smtClean="0"/>
              <a:t>obowiązek publikacji w wojewódzkim dzienniku urzędowym uchwał organów stanowiących jednostek samorządu terytorialnego, dotyczących sieci szkół i przedszkoli</a:t>
            </a:r>
            <a:endParaRPr lang="pl-PL" sz="3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4400" dirty="0" smtClean="0"/>
              <a:t>Zmiany </a:t>
            </a:r>
            <a:r>
              <a:rPr lang="pl-PL" sz="4400" dirty="0"/>
              <a:t>w zakresie dotowania szkół </a:t>
            </a:r>
            <a:r>
              <a:rPr lang="pl-PL" sz="4400" dirty="0" err="1"/>
              <a:t>niesamorządowych</a:t>
            </a:r>
            <a:endParaRPr lang="pl-PL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3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tx1"/>
                </a:solidFill>
              </a:rPr>
              <a:t> 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l-PL" sz="3000" dirty="0"/>
              <a:t>zmiana sposobu dotowania publicznych szkół ponadpodstawowych prowadzących kwalifikacyjne kursy zawodowe </a:t>
            </a:r>
            <a:r>
              <a:rPr lang="pl-PL" sz="3000" dirty="0" smtClean="0"/>
              <a:t>(wprowadzenie części dotacji co miesięcznej niezależnej od zdanego egzaminu)</a:t>
            </a:r>
            <a:endParaRPr lang="pl-PL" sz="3000" dirty="0"/>
          </a:p>
          <a:p>
            <a:pPr algn="just">
              <a:spcBef>
                <a:spcPts val="800"/>
              </a:spcBef>
            </a:pPr>
            <a:r>
              <a:rPr lang="pl-PL" sz="3000" dirty="0"/>
              <a:t>dotowanie branżowych szkół II </a:t>
            </a:r>
            <a:r>
              <a:rPr lang="pl-PL" sz="3000" dirty="0" smtClean="0"/>
              <a:t>stopnia (dotacja w wysokości subwencji w części za uczestnictwo i w części za efekt)</a:t>
            </a:r>
            <a:endParaRPr lang="pl-PL" sz="3000" dirty="0"/>
          </a:p>
          <a:p>
            <a:pPr algn="just">
              <a:spcBef>
                <a:spcPts val="800"/>
              </a:spcBef>
            </a:pPr>
            <a:r>
              <a:rPr lang="pl-PL" sz="3000" dirty="0"/>
              <a:t>uszczegółowienie przepisów dotyczących ograniczenia kwoty dotacji, którą można przeznaczyć na sfinansowanie wynagrodzeń osób zatrudnionych w dotowanych szkołach i placówkach </a:t>
            </a:r>
          </a:p>
          <a:p>
            <a:pPr lvl="0">
              <a:spcBef>
                <a:spcPts val="800"/>
              </a:spcBef>
            </a:pP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3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>
                <a:solidFill>
                  <a:schemeClr val="tx1"/>
                </a:solidFill>
              </a:rPr>
              <a:t>Ogólnopolska Sieć </a:t>
            </a:r>
            <a:r>
              <a:rPr lang="pl-PL" sz="3600" dirty="0" smtClean="0">
                <a:solidFill>
                  <a:schemeClr val="tx1"/>
                </a:solidFill>
              </a:rPr>
              <a:t>Edukacyjna (OSE)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23527" y="1124744"/>
            <a:ext cx="8640961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500" b="1" u="sng" dirty="0" smtClean="0">
                <a:solidFill>
                  <a:schemeClr val="bg1"/>
                </a:solidFill>
              </a:rPr>
              <a:t>OSE</a:t>
            </a:r>
            <a:r>
              <a:rPr lang="pl-PL" sz="2500" dirty="0" smtClean="0">
                <a:solidFill>
                  <a:schemeClr val="bg1"/>
                </a:solidFill>
              </a:rPr>
              <a:t> - najnowocześniejsza </a:t>
            </a:r>
            <a:r>
              <a:rPr lang="pl-PL" sz="2500" dirty="0">
                <a:solidFill>
                  <a:schemeClr val="bg1"/>
                </a:solidFill>
              </a:rPr>
              <a:t>w Europie </a:t>
            </a:r>
            <a:r>
              <a:rPr lang="pl-PL" sz="2500" dirty="0" smtClean="0">
                <a:solidFill>
                  <a:schemeClr val="bg1"/>
                </a:solidFill>
              </a:rPr>
              <a:t>kompleksowa </a:t>
            </a:r>
            <a:r>
              <a:rPr lang="pl-PL" sz="2500" dirty="0">
                <a:solidFill>
                  <a:schemeClr val="bg1"/>
                </a:solidFill>
              </a:rPr>
              <a:t>sieć łączącą wszystkie polskie placówki oświatowe, w których kształcą się dzieci i młodzież w wieku od 6 do 19 lat. </a:t>
            </a:r>
            <a:endParaRPr lang="pl-PL" sz="2500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1900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l-PL" sz="2500" dirty="0" smtClean="0">
                <a:solidFill>
                  <a:schemeClr val="bg1"/>
                </a:solidFill>
              </a:rPr>
              <a:t>We </a:t>
            </a:r>
            <a:r>
              <a:rPr lang="pl-PL" sz="2500" dirty="0">
                <a:solidFill>
                  <a:schemeClr val="bg1"/>
                </a:solidFill>
              </a:rPr>
              <a:t>wrześniu 2018 roku w ramach programu publicznej sieci telekomunikacyjnej (OSE) pierwsza grupa szkół otrzyma dostęp do szybkiego, szerokopasmowego, bezpłatnego i bezpiecznego Internetu (do końca roku planowanych jest uruchomienie 1500 lokalizacji). Co najmniej do roku 2027, koszty funkcjonowania i utrzymania OSE zostaną pokryte ze środków budżetu państwa (blisko 1,6 mld zł). Środki na sfinansowanie nakładów inwestycyjnych będą pochodzić z Programu Operacyjnego Polska Cyfrowa (około 300 </a:t>
            </a:r>
            <a:r>
              <a:rPr lang="pl-PL" sz="2500" dirty="0" smtClean="0">
                <a:solidFill>
                  <a:schemeClr val="bg1"/>
                </a:solidFill>
              </a:rPr>
              <a:t>mln zł).</a:t>
            </a:r>
            <a:endParaRPr lang="pl-PL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Rok szkolny 2018/2019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45782" y="2132856"/>
            <a:ext cx="86409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pl-PL" sz="2800" b="1" dirty="0">
                <a:solidFill>
                  <a:schemeClr val="bg1"/>
                </a:solidFill>
              </a:rPr>
              <a:t>W tym roku szkolnym </a:t>
            </a:r>
            <a:r>
              <a:rPr lang="pl-PL" sz="2800" b="1" dirty="0" smtClean="0">
                <a:solidFill>
                  <a:schemeClr val="bg1"/>
                </a:solidFill>
              </a:rPr>
              <a:t>szczególnie istotne znaczenie  w polityce oświatowej państwa mają: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2500" dirty="0">
                <a:solidFill>
                  <a:schemeClr val="bg1"/>
                </a:solidFill>
              </a:rPr>
              <a:t>zmiany w systemie szkolnictwa branżowego oraz </a:t>
            </a:r>
            <a:r>
              <a:rPr lang="pl-PL" sz="2500" dirty="0" smtClean="0">
                <a:solidFill>
                  <a:schemeClr val="bg1"/>
                </a:solidFill>
              </a:rPr>
              <a:t>technicznego</a:t>
            </a:r>
          </a:p>
          <a:p>
            <a:pPr>
              <a:spcBef>
                <a:spcPts val="600"/>
              </a:spcBef>
            </a:pPr>
            <a:r>
              <a:rPr lang="pl-PL" i="1" dirty="0" smtClean="0">
                <a:solidFill>
                  <a:schemeClr val="bg1"/>
                </a:solidFill>
              </a:rPr>
              <a:t>(Projekt ustawy </a:t>
            </a:r>
            <a:r>
              <a:rPr lang="pl-PL" i="1" dirty="0">
                <a:solidFill>
                  <a:schemeClr val="bg1"/>
                </a:solidFill>
              </a:rPr>
              <a:t>o zmianie ustawy – Prawo oświatowe, ustawy o systemie oświaty oraz innych </a:t>
            </a:r>
            <a:r>
              <a:rPr lang="pl-PL" i="1" dirty="0" smtClean="0">
                <a:solidFill>
                  <a:schemeClr val="bg1"/>
                </a:solidFill>
              </a:rPr>
              <a:t>ustaw)</a:t>
            </a:r>
          </a:p>
          <a:p>
            <a:pPr marL="342900" indent="-34290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2500" dirty="0" smtClean="0">
                <a:solidFill>
                  <a:schemeClr val="bg1"/>
                </a:solidFill>
              </a:rPr>
              <a:t>rozwijanie </a:t>
            </a:r>
            <a:r>
              <a:rPr lang="pl-PL" sz="2500" dirty="0">
                <a:solidFill>
                  <a:schemeClr val="bg1"/>
                </a:solidFill>
              </a:rPr>
              <a:t>kompetencji cyfrowych uczniów i nauczycieli </a:t>
            </a:r>
          </a:p>
          <a:p>
            <a:pPr>
              <a:spcBef>
                <a:spcPts val="600"/>
              </a:spcBef>
            </a:pPr>
            <a:r>
              <a:rPr lang="pl-PL" i="1" dirty="0" smtClean="0">
                <a:solidFill>
                  <a:schemeClr val="bg1"/>
                </a:solidFill>
              </a:rPr>
              <a:t>(</a:t>
            </a:r>
            <a:r>
              <a:rPr lang="pl-PL" i="1" dirty="0">
                <a:solidFill>
                  <a:schemeClr val="bg1"/>
                </a:solidFill>
              </a:rPr>
              <a:t>m.in. program „Aktywna </a:t>
            </a:r>
            <a:r>
              <a:rPr lang="pl-PL" i="1" dirty="0" smtClean="0">
                <a:solidFill>
                  <a:schemeClr val="bg1"/>
                </a:solidFill>
              </a:rPr>
              <a:t>tablica”, Ogólnopolska </a:t>
            </a:r>
            <a:r>
              <a:rPr lang="pl-PL" i="1" dirty="0">
                <a:solidFill>
                  <a:schemeClr val="bg1"/>
                </a:solidFill>
              </a:rPr>
              <a:t>Sieć Edukacyjna</a:t>
            </a:r>
            <a:r>
              <a:rPr lang="pl-PL" i="1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endParaRPr lang="pl-PL" sz="25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endParaRPr lang="pl-PL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Przestrzeń </a:t>
            </a:r>
            <a:r>
              <a:rPr lang="pl-PL" sz="3600" dirty="0">
                <a:solidFill>
                  <a:schemeClr val="tx1"/>
                </a:solidFill>
              </a:rPr>
              <a:t>Dostępnej Szkoły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23527" y="1124744"/>
            <a:ext cx="8640961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500" dirty="0">
                <a:solidFill>
                  <a:schemeClr val="bg1"/>
                </a:solidFill>
              </a:rPr>
              <a:t>W listopadzie br. Ministerstwo Inwestycji i Rozwoju ogłosi konkurs pn. „Przestrzeń Dostępnej Szkoły” w ramach programu Dostępność Plus. </a:t>
            </a:r>
            <a:endParaRPr lang="pl-PL" sz="2500" dirty="0" smtClean="0">
              <a:solidFill>
                <a:schemeClr val="bg1"/>
              </a:solidFill>
            </a:endParaRPr>
          </a:p>
          <a:p>
            <a:pPr algn="just"/>
            <a:endParaRPr lang="pl-PL" sz="2500" dirty="0">
              <a:solidFill>
                <a:schemeClr val="bg1"/>
              </a:solidFill>
            </a:endParaRPr>
          </a:p>
          <a:p>
            <a:pPr algn="just"/>
            <a:r>
              <a:rPr lang="pl-PL" sz="2500" dirty="0">
                <a:solidFill>
                  <a:schemeClr val="bg1"/>
                </a:solidFill>
              </a:rPr>
              <a:t>Organy prowadzące szkoły podstawowe, publiczne i niepubliczne będą mogły otrzymać dofinansowanie na wyeliminowanie barier w zakresie szeroko rozumianej dostępności. Przeznaczono na to </a:t>
            </a:r>
            <a:r>
              <a:rPr lang="pl-PL" sz="2500" b="1" dirty="0">
                <a:solidFill>
                  <a:schemeClr val="bg1"/>
                </a:solidFill>
              </a:rPr>
              <a:t>100 mln zł</a:t>
            </a:r>
            <a:r>
              <a:rPr lang="pl-PL" sz="2500" dirty="0">
                <a:solidFill>
                  <a:schemeClr val="bg1"/>
                </a:solidFill>
              </a:rPr>
              <a:t>.  </a:t>
            </a:r>
            <a:endParaRPr lang="pl-PL" sz="2500" dirty="0" smtClean="0">
              <a:solidFill>
                <a:schemeClr val="bg1"/>
              </a:solidFill>
            </a:endParaRPr>
          </a:p>
          <a:p>
            <a:pPr algn="just"/>
            <a:endParaRPr lang="pl-PL" sz="2500" dirty="0">
              <a:solidFill>
                <a:schemeClr val="bg1"/>
              </a:solidFill>
            </a:endParaRPr>
          </a:p>
          <a:p>
            <a:pPr algn="just"/>
            <a:r>
              <a:rPr lang="pl-PL" sz="2500" dirty="0">
                <a:solidFill>
                  <a:schemeClr val="bg1"/>
                </a:solidFill>
              </a:rPr>
              <a:t>Dostępność rozumiana jest jako odpowiednie przygotowanie szkoły pod względem kadrowym, </a:t>
            </a:r>
            <a:r>
              <a:rPr lang="pl-PL" sz="2500" dirty="0" smtClean="0">
                <a:solidFill>
                  <a:schemeClr val="bg1"/>
                </a:solidFill>
              </a:rPr>
              <a:t>pedagogicznym, architektonicznym </a:t>
            </a:r>
            <a:r>
              <a:rPr lang="pl-PL" sz="2500" dirty="0">
                <a:solidFill>
                  <a:schemeClr val="bg1"/>
                </a:solidFill>
              </a:rPr>
              <a:t>czy wyposażenia do potrzeb uczniów, rodziców i nauczycieli z różnymi rodzajami niepełnosprawności. </a:t>
            </a:r>
          </a:p>
          <a:p>
            <a:pPr algn="just">
              <a:spcBef>
                <a:spcPts val="600"/>
              </a:spcBef>
            </a:pPr>
            <a:endParaRPr lang="pl-PL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5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Reforma edukacji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0" y="1124744"/>
            <a:ext cx="914399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500" dirty="0" smtClean="0">
                <a:solidFill>
                  <a:schemeClr val="bg1"/>
                </a:solidFill>
              </a:rPr>
              <a:t>W MEN funkcjonuje </a:t>
            </a:r>
            <a:r>
              <a:rPr lang="pl-PL" sz="2500" b="1" dirty="0" smtClean="0">
                <a:solidFill>
                  <a:schemeClr val="bg1"/>
                </a:solidFill>
              </a:rPr>
              <a:t>Zespół </a:t>
            </a:r>
            <a:r>
              <a:rPr lang="pl-PL" sz="2500" b="1" dirty="0">
                <a:solidFill>
                  <a:schemeClr val="bg1"/>
                </a:solidFill>
              </a:rPr>
              <a:t>ds. wdrażania i monitorowania II etapu reformy edukacji</a:t>
            </a:r>
            <a:r>
              <a:rPr lang="pl-PL" sz="2500" dirty="0">
                <a:solidFill>
                  <a:schemeClr val="bg1"/>
                </a:solidFill>
              </a:rPr>
              <a:t>, któremu przewodniczy wiceminister Maciej </a:t>
            </a:r>
            <a:r>
              <a:rPr lang="pl-PL" sz="2500" dirty="0" smtClean="0">
                <a:solidFill>
                  <a:schemeClr val="bg1"/>
                </a:solidFill>
              </a:rPr>
              <a:t>Kopeć. Zadaniem </a:t>
            </a:r>
            <a:r>
              <a:rPr lang="pl-PL" sz="2500" dirty="0">
                <a:solidFill>
                  <a:schemeClr val="bg1"/>
                </a:solidFill>
              </a:rPr>
              <a:t>Zespołu </a:t>
            </a:r>
            <a:r>
              <a:rPr lang="pl-PL" sz="2500" dirty="0" smtClean="0">
                <a:solidFill>
                  <a:schemeClr val="bg1"/>
                </a:solidFill>
              </a:rPr>
              <a:t>jest:</a:t>
            </a:r>
          </a:p>
          <a:p>
            <a:pPr marL="342900" indent="-342900" algn="just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500" dirty="0" smtClean="0">
                <a:solidFill>
                  <a:schemeClr val="bg1"/>
                </a:solidFill>
              </a:rPr>
              <a:t>monitorowanie </a:t>
            </a:r>
            <a:r>
              <a:rPr lang="pl-PL" sz="2500" dirty="0">
                <a:solidFill>
                  <a:schemeClr val="bg1"/>
                </a:solidFill>
              </a:rPr>
              <a:t>kolejnego etapu reformy edukacji </a:t>
            </a:r>
            <a:endParaRPr lang="pl-PL" sz="2500" dirty="0" smtClean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Symbol" panose="05050102010706020507" pitchFamily="18" charset="2"/>
              <a:buChar char=""/>
            </a:pPr>
            <a:r>
              <a:rPr lang="pl-PL" sz="2500" dirty="0" smtClean="0">
                <a:solidFill>
                  <a:schemeClr val="bg1"/>
                </a:solidFill>
              </a:rPr>
              <a:t>inicjowanie </a:t>
            </a:r>
            <a:r>
              <a:rPr lang="pl-PL" sz="2500" dirty="0">
                <a:solidFill>
                  <a:schemeClr val="bg1"/>
                </a:solidFill>
              </a:rPr>
              <a:t>niezbędnych działań wychodzących naprzeciw potrzebom uczniów, ich rodziców i nauczycieli oraz jednostek samorządu terytorialnego. </a:t>
            </a:r>
            <a:endParaRPr lang="pl-PL" sz="2500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2500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l-PL" sz="2500" dirty="0">
                <a:solidFill>
                  <a:schemeClr val="bg1"/>
                </a:solidFill>
              </a:rPr>
              <a:t>W roku szkolnym 2018/2019 po raz pierwszy będzie przeprowadzony egzamin </a:t>
            </a:r>
            <a:r>
              <a:rPr lang="pl-PL" sz="2500" dirty="0" smtClean="0">
                <a:solidFill>
                  <a:schemeClr val="bg1"/>
                </a:solidFill>
              </a:rPr>
              <a:t>ósmoklasisty. Już </a:t>
            </a:r>
            <a:r>
              <a:rPr lang="pl-PL" sz="2500" dirty="0">
                <a:solidFill>
                  <a:schemeClr val="bg1"/>
                </a:solidFill>
              </a:rPr>
              <a:t>wkrótce przekażemy uczniom i ich rodzicom ulotki dotyczące rekrutacji na rok szkolny 2019/2020. Będą to kolejne materiały informacyjne związane z naborem do szkół ponadpodstawowych i ponadgimnazjalnych</a:t>
            </a:r>
            <a:r>
              <a:rPr lang="pl-PL" sz="25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51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Subwencja oświatowa w 2019 r.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64649"/>
              </p:ext>
            </p:extLst>
          </p:nvPr>
        </p:nvGraphicFramePr>
        <p:xfrm>
          <a:off x="251520" y="2083450"/>
          <a:ext cx="864096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858"/>
                <a:gridCol w="2833102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Planowana</a:t>
                      </a:r>
                      <a:r>
                        <a:rPr lang="pl-PL" sz="2800" b="1" baseline="0" dirty="0" smtClean="0">
                          <a:solidFill>
                            <a:schemeClr val="bg1"/>
                          </a:solidFill>
                        </a:rPr>
                        <a:t> k</a:t>
                      </a:r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wota części oświatowej subwencji ogólnej na rok 2019: </a:t>
                      </a:r>
                      <a:endParaRPr lang="pl-PL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45.907 mln zł </a:t>
                      </a:r>
                      <a:endParaRPr lang="pl-PL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Wzrost subwencji:</a:t>
                      </a:r>
                      <a:endParaRPr lang="pl-PL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2.832,4</a:t>
                      </a:r>
                      <a:r>
                        <a:rPr lang="pl-PL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mln zł, </a:t>
                      </a:r>
                    </a:p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tj. o 6,6 %.</a:t>
                      </a:r>
                      <a:endParaRPr lang="pl-PL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0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43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500" dirty="0" smtClean="0">
                <a:solidFill>
                  <a:schemeClr val="tx1"/>
                </a:solidFill>
              </a:rPr>
              <a:t>Zmiany w systemie szkolnictwa branżowego oraz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technicznego</a:t>
            </a:r>
            <a:endParaRPr lang="pl-PL" sz="25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7505" y="1124744"/>
            <a:ext cx="8856984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endParaRPr lang="pl-PL" sz="2200" b="1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2200" b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l-PL" sz="2600" b="1" dirty="0" smtClean="0">
                <a:solidFill>
                  <a:schemeClr val="bg1"/>
                </a:solidFill>
              </a:rPr>
              <a:t>Główne cele </a:t>
            </a:r>
            <a:r>
              <a:rPr lang="pl-PL" sz="2600" b="1" dirty="0">
                <a:solidFill>
                  <a:schemeClr val="bg1"/>
                </a:solidFill>
              </a:rPr>
              <a:t>proponowanych </a:t>
            </a:r>
            <a:r>
              <a:rPr lang="pl-PL" sz="2600" b="1" dirty="0" smtClean="0">
                <a:solidFill>
                  <a:schemeClr val="bg1"/>
                </a:solidFill>
              </a:rPr>
              <a:t>rozwiązań</a:t>
            </a:r>
          </a:p>
          <a:p>
            <a:pPr algn="just">
              <a:spcBef>
                <a:spcPts val="600"/>
              </a:spcBef>
            </a:pPr>
            <a:endParaRPr lang="pl-PL" sz="2200" b="1" dirty="0" smtClean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b="1" dirty="0" smtClean="0">
                <a:solidFill>
                  <a:schemeClr val="bg1"/>
                </a:solidFill>
              </a:rPr>
              <a:t> odbudowa </a:t>
            </a:r>
            <a:r>
              <a:rPr lang="pl-PL" sz="2200" b="1" dirty="0">
                <a:solidFill>
                  <a:schemeClr val="bg1"/>
                </a:solidFill>
              </a:rPr>
              <a:t>prestiżu kształcenia zawodowego w Polsce, przez poprawę jakości i efektywności kształcenia w szkołach i </a:t>
            </a:r>
            <a:r>
              <a:rPr lang="pl-PL" sz="2200" b="1" dirty="0" smtClean="0">
                <a:solidFill>
                  <a:schemeClr val="bg1"/>
                </a:solidFill>
              </a:rPr>
              <a:t>placówkach</a:t>
            </a:r>
            <a:endParaRPr lang="pl-PL" sz="2200" b="1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b="1" dirty="0">
                <a:solidFill>
                  <a:schemeClr val="bg1"/>
                </a:solidFill>
              </a:rPr>
              <a:t>rozwój szkolnictwa odpowiadającego potrzebom poszczególnych </a:t>
            </a:r>
            <a:r>
              <a:rPr lang="pl-PL" sz="2200" b="1" dirty="0" smtClean="0">
                <a:solidFill>
                  <a:schemeClr val="bg1"/>
                </a:solidFill>
              </a:rPr>
              <a:t>branż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b="1" dirty="0" smtClean="0">
                <a:solidFill>
                  <a:schemeClr val="bg1"/>
                </a:solidFill>
              </a:rPr>
              <a:t>zwiększenie </a:t>
            </a:r>
            <a:r>
              <a:rPr lang="pl-PL" sz="2200" b="1" dirty="0">
                <a:solidFill>
                  <a:schemeClr val="bg1"/>
                </a:solidFill>
              </a:rPr>
              <a:t>wpływu pracodawców, firm oraz organizacji zrzeszających przedsiębiorstwa </a:t>
            </a:r>
            <a:r>
              <a:rPr lang="pl-PL" sz="2200" b="1" dirty="0" smtClean="0">
                <a:solidFill>
                  <a:schemeClr val="bg1"/>
                </a:solidFill>
              </a:rPr>
              <a:t>na </a:t>
            </a:r>
            <a:r>
              <a:rPr lang="pl-PL" sz="2200" b="1" dirty="0">
                <a:solidFill>
                  <a:schemeClr val="bg1"/>
                </a:solidFill>
              </a:rPr>
              <a:t>funkcjonowanie kształcenia </a:t>
            </a:r>
            <a:r>
              <a:rPr lang="pl-PL" sz="2200" b="1" dirty="0" smtClean="0">
                <a:solidFill>
                  <a:schemeClr val="bg1"/>
                </a:solidFill>
              </a:rPr>
              <a:t>zawodowego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2200" b="1" dirty="0" smtClean="0">
                <a:solidFill>
                  <a:schemeClr val="bg1"/>
                </a:solidFill>
              </a:rPr>
              <a:t>promocja </a:t>
            </a:r>
            <a:r>
              <a:rPr lang="pl-PL" sz="2200" b="1" dirty="0">
                <a:solidFill>
                  <a:schemeClr val="bg1"/>
                </a:solidFill>
              </a:rPr>
              <a:t>szkolnictwa branżowego wśród uczniów i ich rodziców</a:t>
            </a:r>
          </a:p>
          <a:p>
            <a:pPr algn="just">
              <a:spcBef>
                <a:spcPts val="600"/>
              </a:spcBef>
            </a:pPr>
            <a:endParaRPr lang="pl-PL" sz="2200" b="1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6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500" dirty="0" smtClean="0">
                <a:solidFill>
                  <a:schemeClr val="tx1"/>
                </a:solidFill>
              </a:rPr>
              <a:t>Zmiany w systemie szkolnictwa branżowego oraz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technicznego</a:t>
            </a:r>
            <a:endParaRPr lang="pl-PL" sz="25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7505" y="1124744"/>
            <a:ext cx="8856984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200" b="1" dirty="0">
                <a:solidFill>
                  <a:schemeClr val="bg1"/>
                </a:solidFill>
              </a:rPr>
              <a:t>W projekcie ustawy planuje się wprowadzenie nowych rozwiązań w zakresie kształcenia zawodowego, dotyczących m.in</a:t>
            </a:r>
            <a:r>
              <a:rPr lang="pl-PL" sz="2200" b="1" dirty="0" smtClean="0">
                <a:solidFill>
                  <a:schemeClr val="bg1"/>
                </a:solidFill>
              </a:rPr>
              <a:t>.:</a:t>
            </a:r>
          </a:p>
          <a:p>
            <a:pPr algn="just">
              <a:spcBef>
                <a:spcPts val="600"/>
              </a:spcBef>
            </a:pPr>
            <a:endParaRPr lang="pl-PL" sz="1900" b="1" dirty="0">
              <a:solidFill>
                <a:schemeClr val="bg1"/>
              </a:solidFill>
            </a:endParaRP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organizacji kształcenia w branżowej szkole II stopnia oraz szkole policealnej;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modyfikacji warunków wprowadzania zawodów do klasyfikacji zawodów szkolnictwa zawodowego;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warunków uruchamiania przez szkołę kształcenia w zawodzie;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wzmocnienia udziału pracodawców w kształceniu zawodowym, w tym w realizacji praktycznej nauki zawodu dla uczniów szkół; 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wzmocnienia nadzoru dyrektora szkoły nad jakością kształcenia prowadzonego u pracodawców;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możliwości realizacji dodatkowych umiejętności w zawodach zwiększających szanse na zatrudnienie; 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umożliwienia szkołom organizacji krótszych form kursowych (kursów umiejętności zawodowych);</a:t>
            </a:r>
          </a:p>
          <a:p>
            <a:pPr algn="just">
              <a:spcBef>
                <a:spcPts val="600"/>
              </a:spcBef>
            </a:pPr>
            <a:endParaRPr lang="pl-PL" sz="1900" b="1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1900" b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1900" b="1" dirty="0" smtClean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1900" b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19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pl-PL" sz="2500" dirty="0" smtClean="0">
                <a:solidFill>
                  <a:schemeClr val="tx1"/>
                </a:solidFill>
              </a:rPr>
              <a:t>Zmiany </a:t>
            </a:r>
            <a:r>
              <a:rPr lang="pl-PL" sz="2500" dirty="0">
                <a:solidFill>
                  <a:schemeClr val="tx1"/>
                </a:solidFill>
              </a:rPr>
              <a:t>w systemie szkolnictwa </a:t>
            </a:r>
            <a:r>
              <a:rPr lang="pl-PL" sz="2500" dirty="0" smtClean="0">
                <a:solidFill>
                  <a:schemeClr val="tx1"/>
                </a:solidFill>
              </a:rPr>
              <a:t>branżowego </a:t>
            </a:r>
            <a:r>
              <a:rPr lang="pl-PL" sz="2500" dirty="0">
                <a:solidFill>
                  <a:schemeClr val="tx1"/>
                </a:solidFill>
              </a:rPr>
              <a:t>oraz </a:t>
            </a:r>
            <a:r>
              <a:rPr lang="pl-PL" sz="2500" dirty="0" smtClean="0">
                <a:solidFill>
                  <a:schemeClr val="tx1"/>
                </a:solidFill>
              </a:rPr>
              <a:t/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technicznego (ciąg dalszy)</a:t>
            </a:r>
            <a:endParaRPr lang="pl-PL" sz="25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7505" y="1124744"/>
            <a:ext cx="8856984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2200" b="1" dirty="0" smtClean="0">
                <a:solidFill>
                  <a:schemeClr val="bg1"/>
                </a:solidFill>
              </a:rPr>
              <a:t>W </a:t>
            </a:r>
            <a:r>
              <a:rPr lang="pl-PL" sz="2200" b="1" dirty="0">
                <a:solidFill>
                  <a:schemeClr val="bg1"/>
                </a:solidFill>
              </a:rPr>
              <a:t>projekcie ustawy planuje się wprowadzenie nowych rozwiązań w zakresie kształcenia zawodowego, dotyczących m.in</a:t>
            </a:r>
            <a:r>
              <a:rPr lang="pl-PL" sz="2200" b="1" dirty="0" smtClean="0">
                <a:solidFill>
                  <a:schemeClr val="bg1"/>
                </a:solidFill>
              </a:rPr>
              <a:t>.: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zwiększenia dofinansowania pracodawcom kosztów kształcenia uczniów w zawodach deficytowych;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wprowadzenia obowiązku przystępowania przez uczniów do egzaminu zawodowego jako warunku ukończenia szkoły; 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>
                <a:solidFill>
                  <a:schemeClr val="bg1"/>
                </a:solidFill>
              </a:rPr>
              <a:t>dopuszczania do użytku szkolnego podręczników poprzez zastąpienie tradycyjnych podręczników do kształcenia w zawodach materiałami edukacyjnymi w postaci elektronicznej lub papierowej;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 smtClean="0">
                <a:solidFill>
                  <a:schemeClr val="bg1"/>
                </a:solidFill>
              </a:rPr>
              <a:t>ujednolicenia </a:t>
            </a:r>
            <a:r>
              <a:rPr lang="pl-PL" sz="1900" i="1" dirty="0">
                <a:solidFill>
                  <a:schemeClr val="bg1"/>
                </a:solidFill>
              </a:rPr>
              <a:t>pensum nauczycieli praktycznej nauki zawodu;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 smtClean="0">
                <a:solidFill>
                  <a:schemeClr val="bg1"/>
                </a:solidFill>
              </a:rPr>
              <a:t>wprowadzenia </a:t>
            </a:r>
            <a:r>
              <a:rPr lang="pl-PL" sz="1900" i="1" dirty="0">
                <a:solidFill>
                  <a:schemeClr val="bg1"/>
                </a:solidFill>
              </a:rPr>
              <a:t>obowiązkowych szkoleń branżowych dla nauczycieli kształcenia zawodowego;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 smtClean="0">
                <a:solidFill>
                  <a:schemeClr val="bg1"/>
                </a:solidFill>
              </a:rPr>
              <a:t>organizacji </a:t>
            </a:r>
            <a:r>
              <a:rPr lang="pl-PL" sz="1900" i="1" dirty="0">
                <a:solidFill>
                  <a:schemeClr val="bg1"/>
                </a:solidFill>
              </a:rPr>
              <a:t>i funkcjonowania szkół i placówek prowadzących kształcenie zawodowe;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pl-PL" sz="1900" i="1" dirty="0" smtClean="0">
                <a:solidFill>
                  <a:schemeClr val="bg1"/>
                </a:solidFill>
              </a:rPr>
              <a:t>zmiany </a:t>
            </a:r>
            <a:r>
              <a:rPr lang="pl-PL" sz="1900" i="1" dirty="0">
                <a:solidFill>
                  <a:schemeClr val="bg1"/>
                </a:solidFill>
              </a:rPr>
              <a:t>zasad udzielania akredytacji na kształcenie ustawiczne w formach pozaszkolnych</a:t>
            </a:r>
            <a:r>
              <a:rPr lang="pl-PL" sz="1900" i="1" dirty="0" smtClean="0">
                <a:solidFill>
                  <a:schemeClr val="bg1"/>
                </a:solidFill>
              </a:rPr>
              <a:t>;</a:t>
            </a: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endParaRPr lang="pl-PL" sz="1700" i="1" dirty="0">
              <a:solidFill>
                <a:schemeClr val="bg1"/>
              </a:solidFill>
            </a:endParaRP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endParaRPr lang="pl-PL" sz="1700" i="1" dirty="0" smtClean="0">
              <a:solidFill>
                <a:schemeClr val="bg1"/>
              </a:solidFill>
            </a:endParaRP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endParaRPr lang="pl-PL" sz="1700" i="1" dirty="0">
              <a:solidFill>
                <a:schemeClr val="bg1"/>
              </a:solidFill>
            </a:endParaRPr>
          </a:p>
          <a:p>
            <a:pPr marL="171450" indent="-171450" algn="just">
              <a:spcBef>
                <a:spcPts val="600"/>
              </a:spcBef>
              <a:buFont typeface="Symbol" panose="05050102010706020507" pitchFamily="18" charset="2"/>
              <a:buChar char="-"/>
            </a:pPr>
            <a:endParaRPr lang="pl-PL" sz="1700" i="1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pl-PL" sz="17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algn="ctr">
              <a:buNone/>
            </a:pPr>
            <a:r>
              <a:rPr lang="pl-PL" sz="4400" dirty="0" smtClean="0"/>
              <a:t>Zmiany finansowe z zakresu kształcenia zawodowego</a:t>
            </a:r>
            <a:endParaRPr lang="sv-SE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200" dirty="0">
                <a:solidFill>
                  <a:schemeClr val="tx1"/>
                </a:solidFill>
              </a:rPr>
              <a:t>Wprowadzenie preferencji podatkowych dla przedsiębiorców (PIT, CIT</a:t>
            </a:r>
            <a:r>
              <a:rPr lang="pl-PL" sz="3200" dirty="0" smtClean="0">
                <a:solidFill>
                  <a:schemeClr val="tx1"/>
                </a:solidFill>
              </a:rPr>
              <a:t>)</a:t>
            </a:r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Możliwość odliczenia od dochodu (będącego podstawą obliczania podatku) </a:t>
            </a:r>
            <a:r>
              <a:rPr lang="pl-PL" dirty="0"/>
              <a:t>darowizn przekazywanych dla publicznych szkół prowadzących kształcenie zawodowe </a:t>
            </a:r>
            <a:r>
              <a:rPr lang="pl-PL" dirty="0" smtClean="0"/>
              <a:t>i placówek:</a:t>
            </a:r>
          </a:p>
          <a:p>
            <a:pPr lvl="1"/>
            <a:r>
              <a:rPr lang="pl-PL" dirty="0" smtClean="0"/>
              <a:t>w przypadku osób prawnych łącznie </a:t>
            </a:r>
            <a:r>
              <a:rPr lang="pl-PL" dirty="0"/>
              <a:t>do wysokości nieprzekraczającej 10% </a:t>
            </a:r>
            <a:r>
              <a:rPr lang="pl-PL" dirty="0" smtClean="0"/>
              <a:t>dochodu,</a:t>
            </a:r>
          </a:p>
          <a:p>
            <a:pPr lvl="1"/>
            <a:r>
              <a:rPr lang="pl-PL" dirty="0" smtClean="0"/>
              <a:t>w </a:t>
            </a:r>
            <a:r>
              <a:rPr lang="pl-PL" dirty="0"/>
              <a:t>przypadku osób fizycznych </a:t>
            </a:r>
            <a:r>
              <a:rPr lang="pl-PL" dirty="0" smtClean="0"/>
              <a:t>łącznie </a:t>
            </a:r>
            <a:r>
              <a:rPr lang="pl-PL" dirty="0"/>
              <a:t>do wysokości nieprzekraczającej 6% dochodu.</a:t>
            </a:r>
            <a:r>
              <a:rPr lang="pl-PL" b="1" dirty="0"/>
              <a:t> </a:t>
            </a: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7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000" dirty="0">
                <a:solidFill>
                  <a:schemeClr val="tx1"/>
                </a:solidFill>
              </a:rPr>
              <a:t>Tworzenie przez organy stanowiące </a:t>
            </a:r>
            <a:r>
              <a:rPr lang="pl-PL" sz="2000" dirty="0" smtClean="0">
                <a:solidFill>
                  <a:schemeClr val="tx1"/>
                </a:solidFill>
              </a:rPr>
              <a:t>JST wydzielonego rachunku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Umożliwienie </a:t>
            </a:r>
            <a:r>
              <a:rPr lang="pl-PL" dirty="0"/>
              <a:t>szkołom gromadzenia dochodów uzyskiwanych w ramach praktycznego kształcenia zawodowego </a:t>
            </a:r>
            <a:r>
              <a:rPr lang="pl-PL" dirty="0" smtClean="0"/>
              <a:t>na wydzielonym rachunku (np</a:t>
            </a:r>
            <a:r>
              <a:rPr lang="pl-PL" dirty="0"/>
              <a:t>. usługi gastronomiczne, mechaniczne, fryzjerskie itp.) </a:t>
            </a:r>
            <a:r>
              <a:rPr lang="pl-PL" dirty="0" smtClean="0"/>
              <a:t>w celu wykorzystania tych środków na potrzeby rozwoju szkoły zawodowej lub placówki.</a:t>
            </a: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500" dirty="0">
                <a:solidFill>
                  <a:schemeClr val="tx1"/>
                </a:solidFill>
              </a:rPr>
              <a:t>Doprecyzowanie przepisów w zakresie </a:t>
            </a:r>
            <a:r>
              <a:rPr lang="pl-PL" sz="2500" dirty="0" smtClean="0">
                <a:solidFill>
                  <a:schemeClr val="tx1"/>
                </a:solidFill>
              </a:rPr>
              <a:t>delegacji </a:t>
            </a:r>
            <a:r>
              <a:rPr lang="pl-PL" sz="2500" dirty="0">
                <a:solidFill>
                  <a:schemeClr val="tx1"/>
                </a:solidFill>
              </a:rPr>
              <a:t>do </a:t>
            </a:r>
            <a:r>
              <a:rPr lang="pl-PL" sz="2500" dirty="0" smtClean="0">
                <a:solidFill>
                  <a:schemeClr val="tx1"/>
                </a:solidFill>
              </a:rPr>
              <a:t/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podziału </a:t>
            </a:r>
            <a:r>
              <a:rPr lang="pl-PL" sz="2500" dirty="0">
                <a:solidFill>
                  <a:schemeClr val="tx1"/>
                </a:solidFill>
              </a:rPr>
              <a:t>części oświatowej subwencji </a:t>
            </a:r>
            <a:r>
              <a:rPr lang="pl-PL" sz="2500" dirty="0" smtClean="0">
                <a:solidFill>
                  <a:schemeClr val="tx1"/>
                </a:solidFill>
              </a:rPr>
              <a:t>ogólnej</a:t>
            </a:r>
            <a:endParaRPr lang="sv-SE" sz="25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l-PL" dirty="0" smtClean="0"/>
              <a:t>uwzględnienie zmian w funkcjonowaniu branżowej szkoły II stopnia,</a:t>
            </a:r>
          </a:p>
          <a:p>
            <a:pPr lvl="1"/>
            <a:r>
              <a:rPr lang="pl-PL" dirty="0"/>
              <a:t>d</a:t>
            </a:r>
            <a:r>
              <a:rPr lang="pl-PL" dirty="0" smtClean="0"/>
              <a:t>oprecyzowanie </a:t>
            </a:r>
            <a:r>
              <a:rPr lang="pl-PL" dirty="0"/>
              <a:t>nazw </a:t>
            </a:r>
            <a:r>
              <a:rPr lang="pl-PL" dirty="0" smtClean="0"/>
              <a:t>egzaminów z zakresu kształcenia zawodowego,</a:t>
            </a:r>
          </a:p>
          <a:p>
            <a:pPr lvl="1"/>
            <a:r>
              <a:rPr lang="pl-PL" dirty="0"/>
              <a:t>doprecyzowanie sposobu określenia nadwyżki lub deficytu zapotrzebowania na pracowników </a:t>
            </a:r>
            <a:br>
              <a:rPr lang="pl-PL" dirty="0"/>
            </a:br>
            <a:r>
              <a:rPr lang="pl-PL" dirty="0"/>
              <a:t>w danym zawodzie, uwzględnianego przy podziale </a:t>
            </a:r>
            <a:r>
              <a:rPr lang="pl-PL" dirty="0" smtClean="0"/>
              <a:t>subwencji</a:t>
            </a: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1036</Words>
  <Application>Microsoft Office PowerPoint</Application>
  <PresentationFormat>Pokaz na ekranie (4:3)</PresentationFormat>
  <Paragraphs>119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Motyw pakietu Office</vt:lpstr>
      <vt:lpstr>Prezentacja programu PowerPoint</vt:lpstr>
      <vt:lpstr>Rok szkolny 2018/2019</vt:lpstr>
      <vt:lpstr>Zmiany w systemie szkolnictwa branżowego oraz  technicznego</vt:lpstr>
      <vt:lpstr>Zmiany w systemie szkolnictwa branżowego oraz  technicznego</vt:lpstr>
      <vt:lpstr>Zmiany w systemie szkolnictwa branżowego oraz  technicznego (ciąg dalszy)</vt:lpstr>
      <vt:lpstr> </vt:lpstr>
      <vt:lpstr>Wprowadzenie preferencji podatkowych dla przedsiębiorców (PIT, CIT)</vt:lpstr>
      <vt:lpstr>Tworzenie przez organy stanowiące JST wydzielonego rachunku</vt:lpstr>
      <vt:lpstr>Doprecyzowanie przepisów w zakresie delegacji do  podziału części oświatowej subwencji ogólnej</vt:lpstr>
      <vt:lpstr>Nowe kryterium podziału części oświatowej  subwencji ogólnej</vt:lpstr>
      <vt:lpstr> </vt:lpstr>
      <vt:lpstr> </vt:lpstr>
      <vt:lpstr> </vt:lpstr>
      <vt:lpstr> </vt:lpstr>
      <vt:lpstr> </vt:lpstr>
      <vt:lpstr> </vt:lpstr>
      <vt:lpstr> </vt:lpstr>
      <vt:lpstr> </vt:lpstr>
      <vt:lpstr>Ogólnopolska Sieć Edukacyjna (OSE)</vt:lpstr>
      <vt:lpstr>Przestrzeń Dostępnej Szkoły</vt:lpstr>
      <vt:lpstr>Reforma edukacji</vt:lpstr>
      <vt:lpstr>Subwencja oświatowa w 2019 r.</vt:lpstr>
      <vt:lpstr>Dziękuję za uwagę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Jakubczuk Jerzy</cp:lastModifiedBy>
  <cp:revision>484</cp:revision>
  <cp:lastPrinted>2018-09-26T15:20:58Z</cp:lastPrinted>
  <dcterms:created xsi:type="dcterms:W3CDTF">2012-10-09T17:18:33Z</dcterms:created>
  <dcterms:modified xsi:type="dcterms:W3CDTF">2018-09-28T07:15:35Z</dcterms:modified>
</cp:coreProperties>
</file>